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9" r:id="rId2"/>
    <p:sldId id="291" r:id="rId3"/>
    <p:sldId id="257" r:id="rId4"/>
    <p:sldId id="269" r:id="rId5"/>
    <p:sldId id="262" r:id="rId6"/>
    <p:sldId id="263" r:id="rId7"/>
    <p:sldId id="264" r:id="rId8"/>
    <p:sldId id="272" r:id="rId9"/>
    <p:sldId id="281" r:id="rId10"/>
    <p:sldId id="278" r:id="rId11"/>
    <p:sldId id="279" r:id="rId12"/>
    <p:sldId id="288" r:id="rId13"/>
    <p:sldId id="283" r:id="rId14"/>
    <p:sldId id="284" r:id="rId15"/>
    <p:sldId id="280" r:id="rId16"/>
    <p:sldId id="282" r:id="rId17"/>
    <p:sldId id="286" r:id="rId18"/>
    <p:sldId id="285" r:id="rId19"/>
    <p:sldId id="287" r:id="rId20"/>
    <p:sldId id="289" r:id="rId21"/>
    <p:sldId id="293" r:id="rId22"/>
    <p:sldId id="294" r:id="rId23"/>
    <p:sldId id="295" r:id="rId24"/>
    <p:sldId id="29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91579" autoAdjust="0"/>
  </p:normalViewPr>
  <p:slideViewPr>
    <p:cSldViewPr snapToGrid="0">
      <p:cViewPr varScale="1">
        <p:scale>
          <a:sx n="72" d="100"/>
          <a:sy n="72" d="100"/>
        </p:scale>
        <p:origin x="1162" y="62"/>
      </p:cViewPr>
      <p:guideLst/>
    </p:cSldViewPr>
  </p:slideViewPr>
  <p:notesTextViewPr>
    <p:cViewPr>
      <p:scale>
        <a:sx n="1" d="1"/>
        <a:sy n="1" d="1"/>
      </p:scale>
      <p:origin x="0" y="0"/>
    </p:cViewPr>
  </p:notesTextViewPr>
  <p:sorterViewPr>
    <p:cViewPr>
      <p:scale>
        <a:sx n="100" d="100"/>
        <a:sy n="100" d="100"/>
      </p:scale>
      <p:origin x="0" y="-51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8C553F-763D-466E-9AE8-B5DC7C20CF76}" type="datetimeFigureOut">
              <a:rPr lang="en-US" smtClean="0"/>
              <a:t>3/29/2017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BBC50-197B-4036-BF18-EE70A8C9972B}" type="slidenum">
              <a:rPr lang="en-US" smtClean="0"/>
              <a:t>‹#›</a:t>
            </a:fld>
            <a:endParaRPr lang="en-US" dirty="0"/>
          </a:p>
        </p:txBody>
      </p:sp>
    </p:spTree>
    <p:extLst>
      <p:ext uri="{BB962C8B-B14F-4D97-AF65-F5344CB8AC3E}">
        <p14:creationId xmlns:p14="http://schemas.microsoft.com/office/powerpoint/2010/main" val="220391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evening and thank you very much for joining us this tonight.</a:t>
            </a:r>
          </a:p>
          <a:p>
            <a:pPr defTabSz="931774">
              <a:defRPr/>
            </a:pPr>
            <a:endParaRPr lang="en-US" dirty="0"/>
          </a:p>
          <a:p>
            <a:pPr defTabSz="931774">
              <a:defRPr/>
            </a:pPr>
            <a:r>
              <a:rPr lang="en-US" dirty="0"/>
              <a:t>As most of you know, digital literacy has become increasingly essential in preparing students for college and career readiness in today’s world. </a:t>
            </a:r>
          </a:p>
          <a:p>
            <a:pPr defTabSz="931774">
              <a:defRPr/>
            </a:pPr>
            <a:endParaRPr lang="en-US" dirty="0"/>
          </a:p>
          <a:p>
            <a:pPr defTabSz="931774">
              <a:defRPr/>
            </a:pPr>
            <a:r>
              <a:rPr lang="en-US" dirty="0"/>
              <a:t>The realities of the 21</a:t>
            </a:r>
            <a:r>
              <a:rPr lang="en-US" baseline="30000" dirty="0"/>
              <a:t>st</a:t>
            </a:r>
            <a:r>
              <a:rPr lang="en-US" dirty="0"/>
              <a:t> century include widespread technology integration in both higher education and the workplace. </a:t>
            </a:r>
          </a:p>
          <a:p>
            <a:pPr defTabSz="931774">
              <a:defRPr/>
            </a:pPr>
            <a:endParaRPr lang="en-US" dirty="0"/>
          </a:p>
          <a:p>
            <a:pPr defTabSz="931774">
              <a:defRPr/>
            </a:pPr>
            <a:r>
              <a:rPr lang="en-US" dirty="0"/>
              <a:t>As such, students must be prepared to compete in a rapidly-changing, global economy that requires new skills. </a:t>
            </a:r>
          </a:p>
          <a:p>
            <a:endParaRPr lang="en-US" dirty="0"/>
          </a:p>
          <a:p>
            <a:pPr defTabSz="931774">
              <a:defRPr/>
            </a:pPr>
            <a:r>
              <a:rPr lang="en-US" dirty="0"/>
              <a:t>As part of its commitment to raising student achievement, ORS leadership has emphasized digital adoption and made significant progress to this end over the past several years.</a:t>
            </a:r>
          </a:p>
          <a:p>
            <a:pPr defTabSz="931774">
              <a:defRPr/>
            </a:pPr>
            <a:endParaRPr lang="en-US" dirty="0"/>
          </a:p>
          <a:p>
            <a:pPr defTabSz="931774">
              <a:defRPr/>
            </a:pPr>
            <a:r>
              <a:rPr lang="en-US" dirty="0"/>
              <a:t>Digital adoption is critical to keeping and attracting the top educators to school districts, as well as attracting area businesses and families choosing schools for their children. </a:t>
            </a:r>
          </a:p>
          <a:p>
            <a:pPr defTabSz="931774">
              <a:defRPr/>
            </a:pPr>
            <a:endParaRPr lang="en-US" dirty="0"/>
          </a:p>
          <a:p>
            <a:pPr defTabSz="931774">
              <a:defRPr/>
            </a:pPr>
            <a:r>
              <a:rPr lang="en-US" dirty="0"/>
              <a:t>In order to meet the challenges of tomorrow – and fully realize the benefits of digital adoption – ORS is rolling out its digital 1:1 initiative to put technology in the hands of every student. </a:t>
            </a:r>
          </a:p>
          <a:p>
            <a:pPr defTabSz="931774">
              <a:defRPr/>
            </a:pPr>
            <a:endParaRPr lang="en-US" dirty="0"/>
          </a:p>
          <a:p>
            <a:pPr defTabSz="931774">
              <a:defRPr/>
            </a:pPr>
            <a:r>
              <a:rPr lang="en-US" dirty="0"/>
              <a:t>Digital 1:1 initiatives enable schools to incorporate cutting-edge technology in and out the classroom. </a:t>
            </a:r>
          </a:p>
          <a:p>
            <a:pPr defTabSz="931774">
              <a:defRPr/>
            </a:pPr>
            <a:endParaRPr lang="en-US" dirty="0"/>
          </a:p>
          <a:p>
            <a:pPr defTabSz="931774">
              <a:defRPr/>
            </a:pPr>
            <a:r>
              <a:rPr lang="en-US" dirty="0"/>
              <a:t>This investment will enrich the growth of ORS students and staff, and allow them to reap the harvest digital learning and leveraging new technologies both in and out of the classroom.</a:t>
            </a:r>
          </a:p>
          <a:p>
            <a:pPr defTabSz="931774">
              <a:defRPr/>
            </a:pPr>
            <a:endParaRPr lang="en-US" dirty="0"/>
          </a:p>
          <a:p>
            <a:pPr defTabSz="931774">
              <a:defRPr/>
            </a:pPr>
            <a:r>
              <a:rPr lang="en-US" dirty="0"/>
              <a:t>Today, we are excited to formally introduce you to our digital 1:1 initiative: </a:t>
            </a:r>
            <a:r>
              <a:rPr lang="en-US" i="1" dirty="0"/>
              <a:t>Access Oak Ridge</a:t>
            </a:r>
            <a:r>
              <a:rPr lang="en-US" dirty="0"/>
              <a:t>.</a:t>
            </a:r>
          </a:p>
        </p:txBody>
      </p:sp>
      <p:sp>
        <p:nvSpPr>
          <p:cNvPr id="4" name="Slide Number Placeholder 3"/>
          <p:cNvSpPr>
            <a:spLocks noGrp="1"/>
          </p:cNvSpPr>
          <p:nvPr>
            <p:ph type="sldNum" sz="quarter" idx="10"/>
          </p:nvPr>
        </p:nvSpPr>
        <p:spPr/>
        <p:txBody>
          <a:bodyPr/>
          <a:lstStyle/>
          <a:p>
            <a:fld id="{CE4BBC50-197B-4036-BF18-EE70A8C9972B}" type="slidenum">
              <a:rPr lang="en-US" smtClean="0"/>
              <a:t>1</a:t>
            </a:fld>
            <a:endParaRPr lang="en-US" dirty="0"/>
          </a:p>
        </p:txBody>
      </p:sp>
    </p:spTree>
    <p:extLst>
      <p:ext uri="{BB962C8B-B14F-4D97-AF65-F5344CB8AC3E}">
        <p14:creationId xmlns:p14="http://schemas.microsoft.com/office/powerpoint/2010/main" val="211734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Oak Ridge, Tennessee, also known as Secret City or Atomic City, USA, is a city noted for its history.</a:t>
            </a:r>
          </a:p>
          <a:p>
            <a:endParaRPr lang="en-US" dirty="0"/>
          </a:p>
          <a:p>
            <a:r>
              <a:rPr lang="en-US" dirty="0"/>
              <a:t>Our legacy is that of the (read through third bullet, fifth sub-bullet).</a:t>
            </a:r>
          </a:p>
          <a:p>
            <a:endParaRPr lang="en-US" dirty="0"/>
          </a:p>
          <a:p>
            <a:pPr defTabSz="931774">
              <a:defRPr/>
            </a:pPr>
            <a:r>
              <a:rPr lang="en-US" dirty="0"/>
              <a:t>Simply put, Oak Ridge is steeped in a rich history of excellence in science, technology, engineering and mathematics </a:t>
            </a:r>
          </a:p>
          <a:p>
            <a:pPr defTabSz="931774">
              <a:defRPr/>
            </a:pPr>
            <a:endParaRPr lang="en-US" dirty="0"/>
          </a:p>
          <a:p>
            <a:pPr defTabSz="931774">
              <a:defRPr/>
            </a:pPr>
            <a:r>
              <a:rPr lang="en-US" dirty="0"/>
              <a:t>At ORS, we are part of that rich history.</a:t>
            </a:r>
          </a:p>
          <a:p>
            <a:pPr defTabSz="931774">
              <a:defRPr/>
            </a:pPr>
            <a:endParaRPr lang="en-US" dirty="0"/>
          </a:p>
          <a:p>
            <a:pPr defTabSz="931774">
              <a:defRPr/>
            </a:pPr>
            <a:r>
              <a:rPr lang="en-US" dirty="0"/>
              <a:t>As such, we mean to lead the charge for 21</a:t>
            </a:r>
            <a:r>
              <a:rPr lang="en-US" baseline="30000" dirty="0"/>
              <a:t>st</a:t>
            </a:r>
            <a:r>
              <a:rPr lang="en-US" dirty="0"/>
              <a:t> century learning – and we believe our rich history requires us to do so.</a:t>
            </a:r>
          </a:p>
        </p:txBody>
      </p:sp>
      <p:sp>
        <p:nvSpPr>
          <p:cNvPr id="4" name="Slide Number Placeholder 3"/>
          <p:cNvSpPr>
            <a:spLocks noGrp="1"/>
          </p:cNvSpPr>
          <p:nvPr>
            <p:ph type="sldNum" sz="quarter" idx="10"/>
          </p:nvPr>
        </p:nvSpPr>
        <p:spPr/>
        <p:txBody>
          <a:bodyPr/>
          <a:lstStyle/>
          <a:p>
            <a:fld id="{CE4BBC50-197B-4036-BF18-EE70A8C9972B}" type="slidenum">
              <a:rPr lang="en-US" smtClean="0"/>
              <a:t>3</a:t>
            </a:fld>
            <a:endParaRPr lang="en-US" dirty="0"/>
          </a:p>
        </p:txBody>
      </p:sp>
    </p:spTree>
    <p:extLst>
      <p:ext uri="{BB962C8B-B14F-4D97-AF65-F5344CB8AC3E}">
        <p14:creationId xmlns:p14="http://schemas.microsoft.com/office/powerpoint/2010/main" val="296287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Oak Ridge Schools have been noted for excellence in education since 1943.</a:t>
            </a:r>
          </a:p>
          <a:p>
            <a:endParaRPr lang="en-US" dirty="0"/>
          </a:p>
          <a:p>
            <a:r>
              <a:rPr lang="en-US" dirty="0" smtClean="0">
                <a:effectLst/>
              </a:rPr>
              <a:t>From that date, Oak Ridge Schools have continued the tradition began by</a:t>
            </a:r>
            <a:r>
              <a:rPr lang="en-US" baseline="0" dirty="0" smtClean="0">
                <a:effectLst/>
              </a:rPr>
              <a:t> the </a:t>
            </a:r>
            <a:r>
              <a:rPr lang="en-US" dirty="0" smtClean="0">
                <a:effectLst/>
              </a:rPr>
              <a:t>historic Manhattan Project in many respects.</a:t>
            </a:r>
          </a:p>
          <a:p>
            <a:endParaRPr lang="en-US" dirty="0" smtClean="0">
              <a:effectLst/>
            </a:endParaRPr>
          </a:p>
          <a:p>
            <a:r>
              <a:rPr lang="en-US" dirty="0" smtClean="0">
                <a:effectLst/>
              </a:rPr>
              <a:t>Both then and now, Oak Ridge Schools have embraced high academic standards, exceptional teachers,</a:t>
            </a:r>
            <a:r>
              <a:rPr lang="en-US" baseline="0" dirty="0" smtClean="0">
                <a:effectLst/>
              </a:rPr>
              <a:t> high quality administrators, engaged parents and a strong community.</a:t>
            </a:r>
            <a:endParaRPr lang="en-US" dirty="0" smtClean="0">
              <a:effectLst/>
            </a:endParaRPr>
          </a:p>
          <a:p>
            <a:endParaRPr lang="en-US" dirty="0" smtClean="0">
              <a:effectLst/>
            </a:endParaRPr>
          </a:p>
          <a:p>
            <a:r>
              <a:rPr lang="en-US" dirty="0" smtClean="0">
                <a:effectLst/>
              </a:rPr>
              <a:t>Today – as in 1943</a:t>
            </a:r>
            <a:r>
              <a:rPr lang="en-US" baseline="0" dirty="0" smtClean="0">
                <a:effectLst/>
              </a:rPr>
              <a:t> </a:t>
            </a:r>
            <a:r>
              <a:rPr lang="en-US" dirty="0" smtClean="0">
                <a:effectLst/>
              </a:rPr>
              <a:t>– our schools are still facing unprecedented challenges</a:t>
            </a:r>
            <a:r>
              <a:rPr lang="en-US" baseline="0" dirty="0" smtClean="0">
                <a:effectLst/>
              </a:rPr>
              <a:t>. Today, we must prepare students for success in a 21</a:t>
            </a:r>
            <a:r>
              <a:rPr lang="en-US" baseline="30000" dirty="0" smtClean="0">
                <a:effectLst/>
              </a:rPr>
              <a:t>st</a:t>
            </a:r>
            <a:r>
              <a:rPr lang="en-US" baseline="0" dirty="0" smtClean="0">
                <a:effectLst/>
              </a:rPr>
              <a:t> century global economy.</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4</a:t>
            </a:fld>
            <a:endParaRPr lang="en-US" dirty="0"/>
          </a:p>
        </p:txBody>
      </p:sp>
    </p:spTree>
    <p:extLst>
      <p:ext uri="{BB962C8B-B14F-4D97-AF65-F5344CB8AC3E}">
        <p14:creationId xmlns:p14="http://schemas.microsoft.com/office/powerpoint/2010/main" val="303687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meet new unprecedented challenges – and to guide our digital 1:1 implementation – ORS leadership has developed a new digital vision for ORS:</a:t>
            </a:r>
          </a:p>
          <a:p>
            <a:endParaRPr lang="en-US" dirty="0"/>
          </a:p>
          <a:p>
            <a:r>
              <a:rPr lang="en-US" dirty="0"/>
              <a:t>(Read ORS digital vision statement)</a:t>
            </a:r>
          </a:p>
        </p:txBody>
      </p:sp>
      <p:sp>
        <p:nvSpPr>
          <p:cNvPr id="4" name="Slide Number Placeholder 3"/>
          <p:cNvSpPr>
            <a:spLocks noGrp="1"/>
          </p:cNvSpPr>
          <p:nvPr>
            <p:ph type="sldNum" sz="quarter" idx="10"/>
          </p:nvPr>
        </p:nvSpPr>
        <p:spPr/>
        <p:txBody>
          <a:bodyPr/>
          <a:lstStyle/>
          <a:p>
            <a:fld id="{CE4BBC50-197B-4036-BF18-EE70A8C9972B}" type="slidenum">
              <a:rPr lang="en-US" smtClean="0"/>
              <a:t>5</a:t>
            </a:fld>
            <a:endParaRPr lang="en-US" dirty="0"/>
          </a:p>
        </p:txBody>
      </p:sp>
    </p:spTree>
    <p:extLst>
      <p:ext uri="{BB962C8B-B14F-4D97-AF65-F5344CB8AC3E}">
        <p14:creationId xmlns:p14="http://schemas.microsoft.com/office/powerpoint/2010/main" val="74474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adopt a digital 1:1 initiative? Why </a:t>
            </a:r>
            <a:r>
              <a:rPr lang="en-US" i="1" baseline="0" dirty="0" smtClean="0"/>
              <a:t>Access Oak Ridge</a:t>
            </a:r>
            <a:r>
              <a:rPr lang="en-US" baseline="0" dirty="0" smtClean="0"/>
              <a:t>?</a:t>
            </a:r>
            <a:endParaRPr lang="en-US" dirty="0" smtClean="0"/>
          </a:p>
          <a:p>
            <a:endParaRPr lang="en-US" dirty="0" smtClean="0"/>
          </a:p>
          <a:p>
            <a:r>
              <a:rPr lang="en-US" dirty="0" smtClean="0"/>
              <a:t>This initiative is rooted firmly in a set of 10 beliefs</a:t>
            </a:r>
            <a:r>
              <a:rPr lang="en-US" baseline="0" dirty="0" smtClean="0"/>
              <a:t>:</a:t>
            </a:r>
            <a:br>
              <a:rPr lang="en-US" baseline="0" dirty="0" smtClean="0"/>
            </a:br>
            <a:endParaRPr lang="en-US" baseline="0" dirty="0" smtClean="0"/>
          </a:p>
          <a:p>
            <a:r>
              <a:rPr lang="en-US" baseline="0" dirty="0" smtClean="0"/>
              <a:t>(Read beliefs)</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6</a:t>
            </a:fld>
            <a:endParaRPr lang="en-US" dirty="0"/>
          </a:p>
        </p:txBody>
      </p:sp>
    </p:spTree>
    <p:extLst>
      <p:ext uri="{BB962C8B-B14F-4D97-AF65-F5344CB8AC3E}">
        <p14:creationId xmlns:p14="http://schemas.microsoft.com/office/powerpoint/2010/main" val="120042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beliefs)</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7</a:t>
            </a:fld>
            <a:endParaRPr lang="en-US" dirty="0"/>
          </a:p>
        </p:txBody>
      </p:sp>
    </p:spTree>
    <p:extLst>
      <p:ext uri="{BB962C8B-B14F-4D97-AF65-F5344CB8AC3E}">
        <p14:creationId xmlns:p14="http://schemas.microsoft.com/office/powerpoint/2010/main" val="8195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beliefs)</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8</a:t>
            </a:fld>
            <a:endParaRPr lang="en-US" dirty="0"/>
          </a:p>
        </p:txBody>
      </p:sp>
    </p:spTree>
    <p:extLst>
      <p:ext uri="{BB962C8B-B14F-4D97-AF65-F5344CB8AC3E}">
        <p14:creationId xmlns:p14="http://schemas.microsoft.com/office/powerpoint/2010/main" val="236414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A</a:t>
            </a:r>
            <a:endParaRPr lang="en-US" dirty="0"/>
          </a:p>
        </p:txBody>
      </p:sp>
      <p:sp>
        <p:nvSpPr>
          <p:cNvPr id="4" name="Slide Number Placeholder 3"/>
          <p:cNvSpPr>
            <a:spLocks noGrp="1"/>
          </p:cNvSpPr>
          <p:nvPr>
            <p:ph type="sldNum" sz="quarter" idx="10"/>
          </p:nvPr>
        </p:nvSpPr>
        <p:spPr/>
        <p:txBody>
          <a:bodyPr/>
          <a:lstStyle/>
          <a:p>
            <a:fld id="{50A4C18E-325B-4787-AF7E-6CBBA729D017}" type="slidenum">
              <a:rPr lang="en-US" smtClean="0"/>
              <a:t>10</a:t>
            </a:fld>
            <a:endParaRPr lang="en-US"/>
          </a:p>
        </p:txBody>
      </p:sp>
    </p:spTree>
    <p:extLst>
      <p:ext uri="{BB962C8B-B14F-4D97-AF65-F5344CB8AC3E}">
        <p14:creationId xmlns:p14="http://schemas.microsoft.com/office/powerpoint/2010/main" val="396027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25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45607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44922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249982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7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329895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178864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279455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394163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9B905F-2C4B-41BB-927D-A2F6E801135E}" type="datetimeFigureOut">
              <a:rPr lang="en-US" smtClean="0"/>
              <a:t>3/29/2017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1D33E2-ABE3-4665-95A9-E814CEBA7168}" type="slidenum">
              <a:rPr lang="en-US" smtClean="0"/>
              <a:t>‹#›</a:t>
            </a:fld>
            <a:endParaRPr lang="en-US" dirty="0"/>
          </a:p>
        </p:txBody>
      </p:sp>
    </p:spTree>
    <p:extLst>
      <p:ext uri="{BB962C8B-B14F-4D97-AF65-F5344CB8AC3E}">
        <p14:creationId xmlns:p14="http://schemas.microsoft.com/office/powerpoint/2010/main" val="387849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B905F-2C4B-41BB-927D-A2F6E801135E}" type="datetimeFigureOut">
              <a:rPr lang="en-US" smtClean="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1819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9B905F-2C4B-41BB-927D-A2F6E801135E}" type="datetimeFigureOut">
              <a:rPr lang="en-US" smtClean="0"/>
              <a:t>3/29/2017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1D33E2-ABE3-4665-95A9-E814CEBA716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588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owtoon.com/online-presentation/ekSPGi2Flm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584777"/>
            <a:ext cx="10058400" cy="3566160"/>
          </a:xfrm>
        </p:spPr>
        <p:txBody>
          <a:bodyPr/>
          <a:lstStyle/>
          <a:p>
            <a:r>
              <a:rPr lang="en-US" b="1" i="1" dirty="0" smtClean="0">
                <a:effectLst>
                  <a:outerShdw blurRad="38100" dist="38100" dir="2700000" algn="tl">
                    <a:srgbClr val="000000">
                      <a:alpha val="43137"/>
                    </a:srgbClr>
                  </a:outerShdw>
                </a:effectLst>
              </a:rPr>
              <a:t>Access Oak Ridge</a:t>
            </a:r>
            <a:endParaRPr lang="en-US" b="1" i="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097280" y="2561006"/>
            <a:ext cx="10058400" cy="1143000"/>
          </a:xfrm>
        </p:spPr>
        <p:txBody>
          <a:bodyPr/>
          <a:lstStyle/>
          <a:p>
            <a:r>
              <a:rPr lang="en-US" i="1" dirty="0" smtClean="0">
                <a:effectLst>
                  <a:outerShdw blurRad="38100" dist="38100" dir="2700000" algn="tl">
                    <a:srgbClr val="000000">
                      <a:alpha val="43137"/>
                    </a:srgbClr>
                  </a:outerShdw>
                </a:effectLst>
              </a:rPr>
              <a:t>     an Introduction to</a:t>
            </a:r>
            <a:endParaRPr lang="en-US" i="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358" y="1474551"/>
            <a:ext cx="2928949" cy="2528106"/>
          </a:xfrm>
          <a:prstGeom prst="rect">
            <a:avLst/>
          </a:prstGeom>
        </p:spPr>
      </p:pic>
    </p:spTree>
    <p:extLst>
      <p:ext uri="{BB962C8B-B14F-4D97-AF65-F5344CB8AC3E}">
        <p14:creationId xmlns:p14="http://schemas.microsoft.com/office/powerpoint/2010/main" val="427012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978243"/>
            <a:ext cx="10058400" cy="804260"/>
          </a:xfrm>
        </p:spPr>
        <p:txBody>
          <a:bodyPr>
            <a:normAutofit/>
          </a:bodyPr>
          <a:lstStyle/>
          <a:p>
            <a:r>
              <a:rPr lang="en-US" sz="4400" dirty="0"/>
              <a:t>     </a:t>
            </a:r>
            <a:r>
              <a:rPr lang="en-US" sz="4400" dirty="0" smtClean="0"/>
              <a:t>The Technology Device</a:t>
            </a:r>
            <a:endParaRPr lang="en-US" sz="4400" dirty="0"/>
          </a:p>
        </p:txBody>
      </p:sp>
      <p:pic>
        <p:nvPicPr>
          <p:cNvPr id="9" name="Picture Placeholder 8"/>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2851" r="12851"/>
          <a:stretch>
            <a:fillRect/>
          </a:stretch>
        </p:blipFill>
        <p:spPr>
          <a:xfrm>
            <a:off x="914399" y="1933157"/>
            <a:ext cx="5476875" cy="4130675"/>
          </a:xfrm>
          <a:effectLst>
            <a:glow rad="139700">
              <a:schemeClr val="accent3">
                <a:satMod val="175000"/>
                <a:alpha val="40000"/>
              </a:schemeClr>
            </a:glow>
            <a:softEdge rad="31750"/>
          </a:effectLst>
        </p:spPr>
      </p:pic>
      <p:sp>
        <p:nvSpPr>
          <p:cNvPr id="6" name="TextBox 5"/>
          <p:cNvSpPr txBox="1"/>
          <p:nvPr/>
        </p:nvSpPr>
        <p:spPr>
          <a:xfrm>
            <a:off x="6625388" y="1782503"/>
            <a:ext cx="5759117" cy="4431983"/>
          </a:xfrm>
          <a:prstGeom prst="rect">
            <a:avLst/>
          </a:prstGeom>
          <a:noFill/>
        </p:spPr>
        <p:txBody>
          <a:bodyPr wrap="square" rtlCol="0">
            <a:spAutoFit/>
          </a:bodyPr>
          <a:lstStyle/>
          <a:p>
            <a:r>
              <a:rPr lang="en-US" sz="2400" b="1" dirty="0"/>
              <a:t>Lenovo Yoga 11e</a:t>
            </a:r>
          </a:p>
          <a:p>
            <a:r>
              <a:rPr lang="en-US" sz="2400" dirty="0"/>
              <a:t>11.6” touch screen</a:t>
            </a:r>
          </a:p>
          <a:p>
            <a:r>
              <a:rPr lang="en-US" sz="2400" dirty="0"/>
              <a:t>3.3 pounds</a:t>
            </a:r>
          </a:p>
          <a:p>
            <a:r>
              <a:rPr lang="en-US" sz="2400" dirty="0"/>
              <a:t>128GB memory</a:t>
            </a:r>
          </a:p>
          <a:p>
            <a:r>
              <a:rPr lang="en-US" sz="2400" dirty="0"/>
              <a:t>2 USB </a:t>
            </a:r>
            <a:r>
              <a:rPr lang="en-US" sz="2400" dirty="0" smtClean="0"/>
              <a:t>Ports</a:t>
            </a:r>
          </a:p>
          <a:p>
            <a:r>
              <a:rPr lang="en-US" sz="2400" dirty="0" smtClean="0"/>
              <a:t>7.5 hour battery life</a:t>
            </a:r>
            <a:endParaRPr lang="en-US" sz="2400" dirty="0"/>
          </a:p>
          <a:p>
            <a:endParaRPr lang="en-US" sz="2400" dirty="0"/>
          </a:p>
          <a:p>
            <a:r>
              <a:rPr lang="en-US" sz="2400" b="1" dirty="0"/>
              <a:t>Your </a:t>
            </a:r>
            <a:r>
              <a:rPr lang="en-US" sz="2400" b="1" dirty="0" smtClean="0"/>
              <a:t>“technology device</a:t>
            </a:r>
            <a:r>
              <a:rPr lang="en-US" sz="2400" b="1" dirty="0"/>
              <a:t>” includes: </a:t>
            </a:r>
          </a:p>
          <a:p>
            <a:pPr marL="457200" indent="-457200">
              <a:buFont typeface="+mj-lt"/>
              <a:buAutoNum type="arabicPeriod"/>
            </a:pPr>
            <a:r>
              <a:rPr lang="en-US" sz="2400" dirty="0"/>
              <a:t>Laptop</a:t>
            </a:r>
          </a:p>
          <a:p>
            <a:pPr marL="457200" indent="-457200">
              <a:buFont typeface="+mj-lt"/>
              <a:buAutoNum type="arabicPeriod"/>
            </a:pPr>
            <a:r>
              <a:rPr lang="en-US" sz="2400" dirty="0"/>
              <a:t>Charger</a:t>
            </a:r>
          </a:p>
          <a:p>
            <a:pPr marL="457200" indent="-457200">
              <a:buFont typeface="+mj-lt"/>
              <a:buAutoNum type="arabicPeriod"/>
            </a:pPr>
            <a:r>
              <a:rPr lang="en-US" sz="2400" dirty="0"/>
              <a:t>Protective Covering (provided by school)</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40942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Care &amp; Maintenance</a:t>
            </a:r>
            <a:endParaRPr lang="en-US" dirty="0"/>
          </a:p>
        </p:txBody>
      </p:sp>
      <p:sp>
        <p:nvSpPr>
          <p:cNvPr id="3" name="Content Placeholder 2"/>
          <p:cNvSpPr>
            <a:spLocks noGrp="1"/>
          </p:cNvSpPr>
          <p:nvPr>
            <p:ph idx="1"/>
          </p:nvPr>
        </p:nvSpPr>
        <p:spPr/>
        <p:txBody>
          <a:bodyPr>
            <a:normAutofit/>
          </a:bodyPr>
          <a:lstStyle/>
          <a:p>
            <a:r>
              <a:rPr lang="en-US" sz="2800" b="1" dirty="0">
                <a:hlinkClick r:id="rId2"/>
              </a:rPr>
              <a:t>http://www.powtoon.com/online-presentation/ekSPGi2FlmW</a:t>
            </a:r>
            <a:r>
              <a:rPr lang="en-US" sz="2800" b="1" dirty="0" smtClean="0">
                <a:hlinkClick r:id="rId2"/>
              </a:rPr>
              <a:t>/</a:t>
            </a:r>
            <a:endParaRPr lang="en-US" sz="2800" b="1" dirty="0" smtClean="0"/>
          </a:p>
          <a:p>
            <a:endParaRPr lang="en-US" b="1" dirty="0"/>
          </a:p>
          <a:p>
            <a:r>
              <a:rPr lang="en-US" sz="2800" b="1" dirty="0" smtClean="0"/>
              <a:t>The technology device you are issued today will be returned at the end of </a:t>
            </a:r>
            <a:r>
              <a:rPr lang="en-US" sz="2800" b="1" dirty="0" smtClean="0"/>
              <a:t>the school </a:t>
            </a:r>
            <a:r>
              <a:rPr lang="en-US" sz="2800" b="1" dirty="0" smtClean="0"/>
              <a:t>year for summer updates and maintenance.</a:t>
            </a:r>
          </a:p>
          <a:p>
            <a:endParaRPr lang="en-US" sz="2800" b="1" dirty="0" smtClean="0"/>
          </a:p>
          <a:p>
            <a:r>
              <a:rPr lang="en-US" sz="2800" b="1" i="1" dirty="0" smtClean="0"/>
              <a:t>You will receive the same technology device at the beginning of the </a:t>
            </a:r>
            <a:r>
              <a:rPr lang="en-US" sz="2800" b="1" i="1" dirty="0" smtClean="0"/>
              <a:t>next </a:t>
            </a:r>
            <a:r>
              <a:rPr lang="en-US" sz="2800" b="1" i="1" dirty="0" smtClean="0"/>
              <a:t>school year.  You are highly encouraged to take care of  the laptop and all accessories you receive. </a:t>
            </a:r>
            <a:endParaRPr lang="en-US" sz="2800" i="1" dirty="0"/>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97295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Care &amp; Maintenance</a:t>
            </a:r>
            <a:endParaRPr lang="en-US" dirty="0"/>
          </a:p>
        </p:txBody>
      </p:sp>
      <p:sp>
        <p:nvSpPr>
          <p:cNvPr id="3" name="Content Placeholder 2"/>
          <p:cNvSpPr>
            <a:spLocks noGrp="1"/>
          </p:cNvSpPr>
          <p:nvPr>
            <p:ph idx="1"/>
          </p:nvPr>
        </p:nvSpPr>
        <p:spPr/>
        <p:txBody>
          <a:bodyPr>
            <a:normAutofit/>
          </a:bodyPr>
          <a:lstStyle/>
          <a:p>
            <a:pPr lvl="0"/>
            <a:r>
              <a:rPr lang="en-US" sz="2800" dirty="0"/>
              <a:t>Students should NEVER pick up the technology device by the lid. Students should close the technology device before it is picked up. </a:t>
            </a:r>
          </a:p>
          <a:p>
            <a:pPr lvl="0"/>
            <a:r>
              <a:rPr lang="en-US" sz="2800" dirty="0"/>
              <a:t>Each student will be expected to use the school issued protective </a:t>
            </a:r>
            <a:r>
              <a:rPr lang="en-US" sz="2800" dirty="0" smtClean="0"/>
              <a:t>case when traveling through the school building.</a:t>
            </a:r>
            <a:endParaRPr lang="en-US" sz="2800" dirty="0"/>
          </a:p>
          <a:p>
            <a:pPr lvl="0"/>
            <a:r>
              <a:rPr lang="en-US" sz="2800" dirty="0"/>
              <a:t>When carrying the device to and from school campus, it is advised that the device be placed in </a:t>
            </a:r>
            <a:r>
              <a:rPr lang="en-US" sz="2800" dirty="0" smtClean="0"/>
              <a:t>the case then inside a backpack or bag.</a:t>
            </a:r>
          </a:p>
          <a:p>
            <a:pPr lvl="0"/>
            <a:r>
              <a:rPr lang="en-US" sz="2800" dirty="0" smtClean="0"/>
              <a:t>Students should be cautious when riding the bus and </a:t>
            </a:r>
            <a:r>
              <a:rPr lang="en-US" sz="2800" b="1" u="sng" dirty="0" smtClean="0"/>
              <a:t>place the laptop in the top shelf of the lockers.</a:t>
            </a:r>
            <a:endParaRPr lang="en-US" sz="2800"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80569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a:t>
            </a:r>
            <a:endParaRPr lang="en-US" dirty="0"/>
          </a:p>
        </p:txBody>
      </p:sp>
      <p:sp>
        <p:nvSpPr>
          <p:cNvPr id="3" name="Content Placeholder 2"/>
          <p:cNvSpPr>
            <a:spLocks noGrp="1"/>
          </p:cNvSpPr>
          <p:nvPr>
            <p:ph idx="1"/>
          </p:nvPr>
        </p:nvSpPr>
        <p:spPr/>
        <p:txBody>
          <a:bodyPr>
            <a:normAutofit/>
          </a:bodyPr>
          <a:lstStyle/>
          <a:p>
            <a:r>
              <a:rPr lang="en-US" sz="2400" b="1" i="1" dirty="0"/>
              <a:t>The technology device is the property of the Oak Ridge Schools and may be collected and inspected at any time. Students have no right to privacy for any material on a district technology device</a:t>
            </a:r>
            <a:r>
              <a:rPr lang="en-US" sz="2400" i="1" dirty="0"/>
              <a:t>. </a:t>
            </a:r>
            <a:endParaRPr lang="en-US" sz="2400" i="1" dirty="0" smtClean="0"/>
          </a:p>
          <a:p>
            <a:r>
              <a:rPr lang="en-US" sz="2400" dirty="0"/>
              <a:t>Students are responsible for using the technology device according to school and district policies and </a:t>
            </a:r>
            <a:r>
              <a:rPr lang="en-US" sz="2400" dirty="0" smtClean="0"/>
              <a:t>procedures.</a:t>
            </a:r>
            <a:endParaRPr lang="en-US" sz="2400" dirty="0"/>
          </a:p>
          <a:p>
            <a:r>
              <a:rPr lang="en-US" sz="2400" dirty="0"/>
              <a:t>Each technology device has a unique serial number and asset tag. Students should not modify or remove the tag. Students should not write on, draw on, or add stickers or labels directly to the technology device. No other form of tampering will be permitted.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87689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a:t>
            </a:r>
            <a:endParaRPr lang="en-US" dirty="0"/>
          </a:p>
        </p:txBody>
      </p:sp>
      <p:sp>
        <p:nvSpPr>
          <p:cNvPr id="3" name="Content Placeholder 2"/>
          <p:cNvSpPr>
            <a:spLocks noGrp="1"/>
          </p:cNvSpPr>
          <p:nvPr>
            <p:ph idx="1"/>
          </p:nvPr>
        </p:nvSpPr>
        <p:spPr>
          <a:xfrm>
            <a:off x="1097280" y="1845733"/>
            <a:ext cx="10058400" cy="4258183"/>
          </a:xfrm>
        </p:spPr>
        <p:txBody>
          <a:bodyPr>
            <a:normAutofit/>
          </a:bodyPr>
          <a:lstStyle/>
          <a:p>
            <a:r>
              <a:rPr lang="en-US" sz="2800" dirty="0"/>
              <a:t>If a student’s technology device is not working or is damaged, students should report the problem immediately to the help desk. </a:t>
            </a:r>
            <a:endParaRPr lang="en-US" sz="2800" dirty="0" smtClean="0"/>
          </a:p>
          <a:p>
            <a:pPr marL="0" indent="0">
              <a:buNone/>
            </a:pPr>
            <a:endParaRPr lang="en-US" b="1" dirty="0"/>
          </a:p>
          <a:p>
            <a:r>
              <a:rPr lang="en-US" sz="2800" b="1" dirty="0" smtClean="0"/>
              <a:t>It </a:t>
            </a:r>
            <a:r>
              <a:rPr lang="en-US" sz="2800" b="1" dirty="0"/>
              <a:t>is the student’s responsibility to back up projects and content. </a:t>
            </a:r>
            <a:r>
              <a:rPr lang="en-US" sz="2800" dirty="0"/>
              <a:t>Students may want to purchase a flash drive for this task or plan to store their materials in </a:t>
            </a:r>
            <a:r>
              <a:rPr lang="en-US" sz="2800" dirty="0" smtClean="0"/>
              <a:t>Office365 or Google Drive.</a:t>
            </a:r>
            <a:endParaRPr lang="en-US" sz="28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26884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of Device </a:t>
            </a:r>
            <a:endParaRPr lang="en-US" dirty="0"/>
          </a:p>
        </p:txBody>
      </p:sp>
      <p:sp>
        <p:nvSpPr>
          <p:cNvPr id="3" name="Content Placeholder 2"/>
          <p:cNvSpPr>
            <a:spLocks noGrp="1"/>
          </p:cNvSpPr>
          <p:nvPr>
            <p:ph idx="1"/>
          </p:nvPr>
        </p:nvSpPr>
        <p:spPr/>
        <p:txBody>
          <a:bodyPr>
            <a:normAutofit lnSpcReduction="10000"/>
          </a:bodyPr>
          <a:lstStyle/>
          <a:p>
            <a:r>
              <a:rPr lang="en-US" sz="2400" b="1" i="1" dirty="0" smtClean="0"/>
              <a:t>The Technology Device is the property of Oak Ridge Schools.</a:t>
            </a:r>
          </a:p>
          <a:p>
            <a:endParaRPr lang="en-US" sz="2400" b="1" dirty="0" smtClean="0"/>
          </a:p>
          <a:p>
            <a:r>
              <a:rPr lang="en-US" sz="2800" dirty="0" smtClean="0"/>
              <a:t>Students who withdraw from school or, are suspended or expelled, must return their school technology device on the date of termination.</a:t>
            </a:r>
          </a:p>
          <a:p>
            <a:endParaRPr lang="en-US" sz="2800" dirty="0" smtClean="0"/>
          </a:p>
          <a:p>
            <a:r>
              <a:rPr lang="en-US" sz="2800" dirty="0" smtClean="0"/>
              <a:t>If a family fails to return the technology device at the end of the school year or upon termination of enrollment, </a:t>
            </a:r>
            <a:r>
              <a:rPr lang="en-US" sz="2800" b="1" u="sng" dirty="0" smtClean="0"/>
              <a:t>the family will be subject to a fine for replacement cost of the technology device</a:t>
            </a:r>
            <a:r>
              <a:rPr lang="en-US" sz="2800" dirty="0" smtClean="0"/>
              <a:t>.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55646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Damage, Theft or Loss</a:t>
            </a:r>
            <a:endParaRPr lang="en-US" dirty="0"/>
          </a:p>
        </p:txBody>
      </p:sp>
      <p:sp>
        <p:nvSpPr>
          <p:cNvPr id="3" name="Content Placeholder 2"/>
          <p:cNvSpPr>
            <a:spLocks noGrp="1"/>
          </p:cNvSpPr>
          <p:nvPr>
            <p:ph idx="1"/>
          </p:nvPr>
        </p:nvSpPr>
        <p:spPr/>
        <p:txBody>
          <a:bodyPr>
            <a:normAutofit lnSpcReduction="10000"/>
          </a:bodyPr>
          <a:lstStyle/>
          <a:p>
            <a:r>
              <a:rPr lang="en-US" sz="2400" b="1" i="1" dirty="0" smtClean="0"/>
              <a:t>The Technology Device is the property of Oak Ridge Schools.</a:t>
            </a:r>
          </a:p>
          <a:p>
            <a:endParaRPr lang="en-US" sz="2400" b="1" dirty="0" smtClean="0"/>
          </a:p>
          <a:p>
            <a:r>
              <a:rPr lang="en-US" sz="3600" b="1" dirty="0" smtClean="0"/>
              <a:t>The </a:t>
            </a:r>
            <a:r>
              <a:rPr lang="en-US" sz="3600" b="1" dirty="0"/>
              <a:t>student &amp; family will be responsible for any damage to the technology device, charger or protective covering.  </a:t>
            </a:r>
            <a:r>
              <a:rPr lang="en-US" sz="3600" b="1" u="sng" dirty="0"/>
              <a:t>If the device is </a:t>
            </a:r>
            <a:r>
              <a:rPr lang="en-US" sz="3600" b="1" u="sng" dirty="0" smtClean="0"/>
              <a:t>damaged, </a:t>
            </a:r>
            <a:r>
              <a:rPr lang="en-US" sz="3600" b="1" u="sng" dirty="0"/>
              <a:t>a $50 damage penalty will be assessed. </a:t>
            </a:r>
            <a:r>
              <a:rPr lang="en-US" sz="3600" b="1" dirty="0"/>
              <a:t>The student will then become a day user until the damage penalty is paid in full.  </a:t>
            </a:r>
            <a:endParaRPr lang="en-US" sz="36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98132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Theft, Loss or </a:t>
            </a:r>
            <a:br>
              <a:rPr lang="en-US" dirty="0" smtClean="0"/>
            </a:br>
            <a:r>
              <a:rPr lang="en-US" dirty="0" smtClean="0"/>
              <a:t>Non-preventable Damage</a:t>
            </a:r>
            <a:endParaRPr lang="en-US" dirty="0"/>
          </a:p>
        </p:txBody>
      </p:sp>
      <p:sp>
        <p:nvSpPr>
          <p:cNvPr id="3" name="Content Placeholder 2"/>
          <p:cNvSpPr>
            <a:spLocks noGrp="1"/>
          </p:cNvSpPr>
          <p:nvPr>
            <p:ph idx="1"/>
          </p:nvPr>
        </p:nvSpPr>
        <p:spPr/>
        <p:txBody>
          <a:bodyPr>
            <a:normAutofit/>
          </a:bodyPr>
          <a:lstStyle/>
          <a:p>
            <a:r>
              <a:rPr lang="en-US" sz="2400" b="1" i="1" dirty="0" smtClean="0"/>
              <a:t>The Technology Device is the property of Oak Ridge Schools.</a:t>
            </a:r>
          </a:p>
          <a:p>
            <a:r>
              <a:rPr lang="en-US" sz="2400" dirty="0" smtClean="0"/>
              <a:t>If a student’s technology device is lost or stolen at school, the student should report the loss immediately to the school administration.</a:t>
            </a:r>
            <a:endParaRPr lang="en-US" sz="2400" b="1" dirty="0"/>
          </a:p>
          <a:p>
            <a:r>
              <a:rPr lang="en-US" sz="2400" b="1" dirty="0" smtClean="0"/>
              <a:t>If a student’s technology device is lost or stolen outside of school, families should report the loss immediately to the local police and obtain a police report. This report is required to document theft.</a:t>
            </a:r>
          </a:p>
          <a:p>
            <a:r>
              <a:rPr lang="en-US" sz="2400" b="1" dirty="0" smtClean="0"/>
              <a:t>Non-preventable damage must also be reported to school administration.</a:t>
            </a:r>
          </a:p>
          <a:p>
            <a:r>
              <a:rPr lang="en-US" sz="2400" dirty="0" smtClean="0"/>
              <a:t>School administration will meet with families to investigate the theft or non-preventable damage and finalize next steps.  </a:t>
            </a:r>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14329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Preventable Damage</a:t>
            </a:r>
            <a:endParaRPr lang="en-US" dirty="0"/>
          </a:p>
        </p:txBody>
      </p:sp>
      <p:sp>
        <p:nvSpPr>
          <p:cNvPr id="3" name="Content Placeholder 2"/>
          <p:cNvSpPr>
            <a:spLocks noGrp="1"/>
          </p:cNvSpPr>
          <p:nvPr>
            <p:ph idx="1"/>
          </p:nvPr>
        </p:nvSpPr>
        <p:spPr/>
        <p:txBody>
          <a:bodyPr>
            <a:normAutofit/>
          </a:bodyPr>
          <a:lstStyle/>
          <a:p>
            <a:r>
              <a:rPr lang="en-US" sz="2400" b="1" i="1" dirty="0" smtClean="0"/>
              <a:t>The Technology Device is the property of Oak Ridge Schools.</a:t>
            </a:r>
          </a:p>
          <a:p>
            <a:r>
              <a:rPr lang="en-US" sz="2400" b="1" dirty="0" smtClean="0"/>
              <a:t>Today, there is no cost to families for the technology device</a:t>
            </a:r>
            <a:r>
              <a:rPr lang="en-US" sz="2400" dirty="0" smtClean="0"/>
              <a:t>; however, upon accepting the technology device, families agree to pay a damage penalty of $50 if the technology device is damaged.</a:t>
            </a:r>
          </a:p>
          <a:p>
            <a:r>
              <a:rPr lang="en-US" sz="2400" dirty="0" smtClean="0"/>
              <a:t>Please report all preventable damage or negligence within one week of a student’s return to school.</a:t>
            </a:r>
          </a:p>
          <a:p>
            <a:r>
              <a:rPr lang="en-US" sz="2400" dirty="0" smtClean="0"/>
              <a:t>An administrator will meet with the family to investigate the incident.</a:t>
            </a:r>
          </a:p>
          <a:p>
            <a:r>
              <a:rPr lang="en-US" sz="2400" dirty="0" smtClean="0"/>
              <a:t>The student will become a day user until the $50 damage penalty is received.</a:t>
            </a:r>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422161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Willful Device Damage/Negligence</a:t>
            </a:r>
            <a:endParaRPr lang="en-US" dirty="0"/>
          </a:p>
        </p:txBody>
      </p:sp>
      <p:sp>
        <p:nvSpPr>
          <p:cNvPr id="3" name="Content Placeholder 2"/>
          <p:cNvSpPr>
            <a:spLocks noGrp="1"/>
          </p:cNvSpPr>
          <p:nvPr>
            <p:ph idx="1"/>
          </p:nvPr>
        </p:nvSpPr>
        <p:spPr/>
        <p:txBody>
          <a:bodyPr>
            <a:normAutofit/>
          </a:bodyPr>
          <a:lstStyle/>
          <a:p>
            <a:r>
              <a:rPr lang="en-US" sz="2400" b="1" i="1" dirty="0" smtClean="0"/>
              <a:t>The Technology Device is the property of Oak Ridge Schools.</a:t>
            </a:r>
          </a:p>
          <a:p>
            <a:r>
              <a:rPr lang="en-US" sz="2400" dirty="0" smtClean="0"/>
              <a:t>An </a:t>
            </a:r>
            <a:r>
              <a:rPr lang="en-US" sz="2400" dirty="0"/>
              <a:t>administrator will meet with the family to investigate the incident</a:t>
            </a:r>
            <a:r>
              <a:rPr lang="en-US" sz="2400" dirty="0" smtClean="0"/>
              <a:t>. Intentional damage to the device will lead to disciplinary consequences.</a:t>
            </a:r>
            <a:endParaRPr lang="en-US" sz="2400" dirty="0"/>
          </a:p>
          <a:p>
            <a:pPr marL="0" indent="0">
              <a:buNone/>
            </a:pPr>
            <a:r>
              <a:rPr lang="en-US" sz="2400" dirty="0"/>
              <a:t> </a:t>
            </a:r>
            <a:r>
              <a:rPr lang="en-US" sz="2400" dirty="0" smtClean="0"/>
              <a:t>Also, the student will become a day user at that point.</a:t>
            </a:r>
          </a:p>
          <a:p>
            <a:pPr marL="0" indent="0">
              <a:buNone/>
            </a:pPr>
            <a:r>
              <a:rPr lang="en-US" sz="2400" dirty="0" smtClean="0"/>
              <a:t> </a:t>
            </a:r>
            <a:r>
              <a:rPr lang="en-US" sz="2400" b="1" dirty="0" smtClean="0"/>
              <a:t>The replacement of the device cannot be satisfied by families themselves   purchasing their own replacement device.</a:t>
            </a:r>
          </a:p>
          <a:p>
            <a:pPr marL="0" indent="0">
              <a:buNone/>
            </a:pPr>
            <a:r>
              <a:rPr lang="en-US" sz="2400" dirty="0" smtClean="0"/>
              <a:t> The cost of repairs will be assessed for each reported incident.</a:t>
            </a:r>
          </a:p>
          <a:p>
            <a:pPr marL="0" indent="0">
              <a:buNone/>
            </a:pPr>
            <a:r>
              <a:rPr lang="en-US" sz="2400" dirty="0" smtClean="0"/>
              <a:t> Multiple offenses should be handled appropriately and in consultation with the district office as necessary.</a:t>
            </a:r>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14040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 for </a:t>
            </a:r>
            <a:br>
              <a:rPr lang="en-US" dirty="0" smtClean="0"/>
            </a:br>
            <a:r>
              <a:rPr lang="en-US" dirty="0" smtClean="0"/>
              <a:t>Device Deployment </a:t>
            </a:r>
            <a:endParaRPr lang="en-US" dirty="0"/>
          </a:p>
        </p:txBody>
      </p:sp>
      <p:sp>
        <p:nvSpPr>
          <p:cNvPr id="3" name="Content Placeholder 2"/>
          <p:cNvSpPr>
            <a:spLocks noGrp="1"/>
          </p:cNvSpPr>
          <p:nvPr>
            <p:ph idx="1"/>
          </p:nvPr>
        </p:nvSpPr>
        <p:spPr/>
        <p:txBody>
          <a:bodyPr>
            <a:normAutofit/>
          </a:bodyPr>
          <a:lstStyle/>
          <a:p>
            <a:r>
              <a:rPr lang="en-US" sz="2400" b="1" dirty="0" smtClean="0"/>
              <a:t>Check In </a:t>
            </a:r>
          </a:p>
          <a:p>
            <a:r>
              <a:rPr lang="en-US" sz="2400" b="1" dirty="0" smtClean="0"/>
              <a:t>Attend Opening Session</a:t>
            </a:r>
          </a:p>
          <a:p>
            <a:pPr lvl="1"/>
            <a:r>
              <a:rPr lang="en-US" b="1" dirty="0" smtClean="0"/>
              <a:t>Device policies</a:t>
            </a:r>
          </a:p>
          <a:p>
            <a:pPr lvl="1"/>
            <a:r>
              <a:rPr lang="en-US" b="1" dirty="0" smtClean="0"/>
              <a:t>Internet Safety &amp; Digital Citizenship</a:t>
            </a:r>
          </a:p>
          <a:p>
            <a:r>
              <a:rPr lang="en-US" sz="2400" b="1" dirty="0" smtClean="0"/>
              <a:t>Device </a:t>
            </a:r>
            <a:r>
              <a:rPr lang="en-US" sz="2400" b="1" dirty="0"/>
              <a:t>Paperwork Submission</a:t>
            </a:r>
          </a:p>
          <a:p>
            <a:r>
              <a:rPr lang="en-US" sz="2400" b="1" dirty="0" smtClean="0"/>
              <a:t>Device Pick up</a:t>
            </a:r>
          </a:p>
          <a:p>
            <a:r>
              <a:rPr lang="en-US" sz="2400" b="1" dirty="0" smtClean="0"/>
              <a:t>Test Device and Programs Log-in</a:t>
            </a:r>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70876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Safety</a:t>
            </a:r>
            <a:endParaRPr lang="en-US" dirty="0"/>
          </a:p>
        </p:txBody>
      </p:sp>
      <p:sp>
        <p:nvSpPr>
          <p:cNvPr id="3" name="Content Placeholder 2"/>
          <p:cNvSpPr>
            <a:spLocks noGrp="1"/>
          </p:cNvSpPr>
          <p:nvPr>
            <p:ph idx="1"/>
          </p:nvPr>
        </p:nvSpPr>
        <p:spPr/>
        <p:txBody>
          <a:bodyPr>
            <a:normAutofit/>
          </a:bodyPr>
          <a:lstStyle/>
          <a:p>
            <a:r>
              <a:rPr lang="en-US" sz="2400" b="1" dirty="0" smtClean="0"/>
              <a:t>Oak Ridge Schools are currently using the </a:t>
            </a:r>
            <a:r>
              <a:rPr lang="en-US" sz="2400" b="1" dirty="0" err="1" smtClean="0"/>
              <a:t>iBoss</a:t>
            </a:r>
            <a:r>
              <a:rPr lang="en-US" sz="2400" b="1" dirty="0" smtClean="0"/>
              <a:t> Internet Filter. This filter should apply at home as well when students log on to their devices.</a:t>
            </a:r>
          </a:p>
          <a:p>
            <a:r>
              <a:rPr lang="en-US" sz="2400" dirty="0" smtClean="0"/>
              <a:t>Teachers will use the LAN School program to monitor student laptop use in the classroom.</a:t>
            </a:r>
          </a:p>
          <a:p>
            <a:r>
              <a:rPr lang="en-US" sz="2400" dirty="0" smtClean="0"/>
              <a:t>At home you can do the following to help keep your child safe:</a:t>
            </a:r>
          </a:p>
          <a:p>
            <a:pPr lvl="1"/>
            <a:r>
              <a:rPr lang="en-US" sz="2200" dirty="0" smtClean="0"/>
              <a:t>Monitor at home internet use.</a:t>
            </a:r>
          </a:p>
          <a:p>
            <a:pPr lvl="1"/>
            <a:r>
              <a:rPr lang="en-US" sz="2200" dirty="0" smtClean="0"/>
              <a:t>Use the internet with your child and ask questions about school issued programs.</a:t>
            </a:r>
          </a:p>
          <a:p>
            <a:pPr lvl="1"/>
            <a:r>
              <a:rPr lang="en-US" sz="2200" dirty="0" smtClean="0"/>
              <a:t>Provide an open area in the home where the device can be used such as a kitchen table or family room space.</a:t>
            </a:r>
          </a:p>
          <a:p>
            <a:pPr lvl="1"/>
            <a:r>
              <a:rPr lang="en-US" sz="2200" dirty="0" smtClean="0"/>
              <a:t>Ask to see your student’s device and ask how it is being used.</a:t>
            </a:r>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47056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Out</a:t>
            </a:r>
            <a:endParaRPr lang="en-US" dirty="0"/>
          </a:p>
        </p:txBody>
      </p:sp>
      <p:sp>
        <p:nvSpPr>
          <p:cNvPr id="3" name="Content Placeholder 2"/>
          <p:cNvSpPr>
            <a:spLocks noGrp="1"/>
          </p:cNvSpPr>
          <p:nvPr>
            <p:ph idx="1"/>
          </p:nvPr>
        </p:nvSpPr>
        <p:spPr>
          <a:xfrm>
            <a:off x="1097280" y="1845734"/>
            <a:ext cx="10058400" cy="1950762"/>
          </a:xfrm>
        </p:spPr>
        <p:txBody>
          <a:bodyPr>
            <a:normAutofit/>
          </a:bodyPr>
          <a:lstStyle/>
          <a:p>
            <a:r>
              <a:rPr lang="en-US" sz="2400" dirty="0" smtClean="0"/>
              <a:t>If parents or guardians do not want their children to take devices home, students can become day users of the device.</a:t>
            </a:r>
          </a:p>
          <a:p>
            <a:r>
              <a:rPr lang="en-US" sz="2400" dirty="0" smtClean="0"/>
              <a:t>They would then need to check out the device at the beginning of the school day and check in the device at the end of the school day.</a:t>
            </a:r>
            <a:endParaRPr lang="en-US" sz="2400" dirty="0"/>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30716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 in the Classroom</a:t>
            </a:r>
            <a:endParaRPr lang="en-US" dirty="0"/>
          </a:p>
        </p:txBody>
      </p:sp>
      <p:sp>
        <p:nvSpPr>
          <p:cNvPr id="3" name="Content Placeholder 2"/>
          <p:cNvSpPr>
            <a:spLocks noGrp="1"/>
          </p:cNvSpPr>
          <p:nvPr>
            <p:ph idx="1"/>
          </p:nvPr>
        </p:nvSpPr>
        <p:spPr>
          <a:xfrm>
            <a:off x="1097280" y="1845733"/>
            <a:ext cx="10058400" cy="4173102"/>
          </a:xfrm>
        </p:spPr>
        <p:txBody>
          <a:bodyPr>
            <a:normAutofit lnSpcReduction="10000"/>
          </a:bodyPr>
          <a:lstStyle/>
          <a:p>
            <a:r>
              <a:rPr lang="en-US" sz="2400" dirty="0" smtClean="0"/>
              <a:t>Teachers have received training in various digital instructional tools, including our Learning Management System (Canvas), software programs for their content area, and digital textbooks.</a:t>
            </a:r>
          </a:p>
          <a:p>
            <a:r>
              <a:rPr lang="en-US" sz="2400" dirty="0" smtClean="0"/>
              <a:t>Teachers can choose to use the device or not on any particular day in their classroom, but most teachers are excited about students having access to devices. Bring Your Own Device (BYOD) has not been as successful because of the different devices that students own and because some students don’t have devices.</a:t>
            </a:r>
          </a:p>
          <a:p>
            <a:r>
              <a:rPr lang="en-US" sz="2400" dirty="0" smtClean="0"/>
              <a:t>Going one-to-one allows every student to have access to digital content on the same platform.</a:t>
            </a:r>
          </a:p>
          <a:p>
            <a:r>
              <a:rPr lang="en-US" sz="2400" dirty="0" smtClean="0"/>
              <a:t>It’s also important to remember that our state is requiring online testing in English Language Arts, math and social studies starting this February. </a:t>
            </a:r>
            <a:endParaRPr lang="en-US" sz="2400" dirty="0"/>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15962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 in the Classroom</a:t>
            </a:r>
            <a:endParaRPr lang="en-US" dirty="0"/>
          </a:p>
        </p:txBody>
      </p:sp>
      <p:sp>
        <p:nvSpPr>
          <p:cNvPr id="3" name="Content Placeholder 2"/>
          <p:cNvSpPr>
            <a:spLocks noGrp="1"/>
          </p:cNvSpPr>
          <p:nvPr>
            <p:ph idx="1"/>
          </p:nvPr>
        </p:nvSpPr>
        <p:spPr>
          <a:xfrm>
            <a:off x="1097280" y="1845733"/>
            <a:ext cx="10058400" cy="4173102"/>
          </a:xfrm>
        </p:spPr>
        <p:txBody>
          <a:bodyPr>
            <a:normAutofit/>
          </a:bodyPr>
          <a:lstStyle/>
          <a:p>
            <a:r>
              <a:rPr lang="en-US" sz="2400" dirty="0" smtClean="0"/>
              <a:t>Devices will be loaded with digital textbooks and commonly used software for the student’s grade level.</a:t>
            </a:r>
          </a:p>
          <a:p>
            <a:endParaRPr lang="en-US" sz="2400" dirty="0"/>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pic>
        <p:nvPicPr>
          <p:cNvPr id="5" name="Picture 4"/>
          <p:cNvPicPr>
            <a:picLocks noChangeAspect="1"/>
          </p:cNvPicPr>
          <p:nvPr/>
        </p:nvPicPr>
        <p:blipFill>
          <a:blip r:embed="rId3"/>
          <a:stretch>
            <a:fillRect/>
          </a:stretch>
        </p:blipFill>
        <p:spPr>
          <a:xfrm>
            <a:off x="1097280" y="3232196"/>
            <a:ext cx="2495550" cy="1400175"/>
          </a:xfrm>
          <a:prstGeom prst="rect">
            <a:avLst/>
          </a:prstGeom>
        </p:spPr>
      </p:pic>
      <p:pic>
        <p:nvPicPr>
          <p:cNvPr id="6" name="Picture 5"/>
          <p:cNvPicPr>
            <a:picLocks noChangeAspect="1"/>
          </p:cNvPicPr>
          <p:nvPr/>
        </p:nvPicPr>
        <p:blipFill>
          <a:blip r:embed="rId4"/>
          <a:stretch>
            <a:fillRect/>
          </a:stretch>
        </p:blipFill>
        <p:spPr>
          <a:xfrm>
            <a:off x="4396811" y="3232194"/>
            <a:ext cx="2495550" cy="1400175"/>
          </a:xfrm>
          <a:prstGeom prst="rect">
            <a:avLst/>
          </a:prstGeom>
        </p:spPr>
      </p:pic>
      <p:pic>
        <p:nvPicPr>
          <p:cNvPr id="7" name="Picture 6"/>
          <p:cNvPicPr>
            <a:picLocks noChangeAspect="1"/>
          </p:cNvPicPr>
          <p:nvPr/>
        </p:nvPicPr>
        <p:blipFill>
          <a:blip r:embed="rId5"/>
          <a:stretch>
            <a:fillRect/>
          </a:stretch>
        </p:blipFill>
        <p:spPr>
          <a:xfrm>
            <a:off x="7897264" y="3232194"/>
            <a:ext cx="2495550" cy="1400175"/>
          </a:xfrm>
          <a:prstGeom prst="rect">
            <a:avLst/>
          </a:prstGeom>
        </p:spPr>
      </p:pic>
    </p:spTree>
    <p:extLst>
      <p:ext uri="{BB962C8B-B14F-4D97-AF65-F5344CB8AC3E}">
        <p14:creationId xmlns:p14="http://schemas.microsoft.com/office/powerpoint/2010/main" val="136847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 for </a:t>
            </a:r>
            <a:br>
              <a:rPr lang="en-US" dirty="0" smtClean="0"/>
            </a:br>
            <a:r>
              <a:rPr lang="en-US" dirty="0" smtClean="0"/>
              <a:t>Device Deployment </a:t>
            </a:r>
            <a:endParaRPr lang="en-US" dirty="0"/>
          </a:p>
        </p:txBody>
      </p:sp>
      <p:sp>
        <p:nvSpPr>
          <p:cNvPr id="3" name="Content Placeholder 2"/>
          <p:cNvSpPr>
            <a:spLocks noGrp="1"/>
          </p:cNvSpPr>
          <p:nvPr>
            <p:ph idx="1"/>
          </p:nvPr>
        </p:nvSpPr>
        <p:spPr/>
        <p:txBody>
          <a:bodyPr>
            <a:normAutofit/>
          </a:bodyPr>
          <a:lstStyle/>
          <a:p>
            <a:r>
              <a:rPr lang="en-US" sz="2400" b="1" dirty="0" smtClean="0"/>
              <a:t>Check In </a:t>
            </a:r>
          </a:p>
          <a:p>
            <a:r>
              <a:rPr lang="en-US" sz="2400" b="1" dirty="0" smtClean="0"/>
              <a:t>Attend Opening Session</a:t>
            </a:r>
          </a:p>
          <a:p>
            <a:pPr lvl="1"/>
            <a:r>
              <a:rPr lang="en-US" b="1" dirty="0" smtClean="0"/>
              <a:t>Device policies</a:t>
            </a:r>
          </a:p>
          <a:p>
            <a:pPr lvl="1"/>
            <a:r>
              <a:rPr lang="en-US" b="1" dirty="0" smtClean="0"/>
              <a:t>Internet Safety &amp; Digital Citizenship</a:t>
            </a:r>
          </a:p>
          <a:p>
            <a:r>
              <a:rPr lang="en-US" sz="2400" b="1" dirty="0" smtClean="0"/>
              <a:t>Device </a:t>
            </a:r>
            <a:r>
              <a:rPr lang="en-US" sz="2400" b="1" dirty="0"/>
              <a:t>Paperwork </a:t>
            </a:r>
            <a:r>
              <a:rPr lang="en-US" sz="2400" b="1" dirty="0" smtClean="0"/>
              <a:t>Submission</a:t>
            </a:r>
          </a:p>
          <a:p>
            <a:pPr lvl="1"/>
            <a:r>
              <a:rPr lang="en-US" sz="2200" b="1" dirty="0" smtClean="0"/>
              <a:t>Blue Team Assigned Rooms</a:t>
            </a:r>
          </a:p>
          <a:p>
            <a:pPr lvl="1"/>
            <a:r>
              <a:rPr lang="en-US" sz="2200" b="1" dirty="0" smtClean="0"/>
              <a:t>Gold Team Assigned Rooms</a:t>
            </a:r>
            <a:endParaRPr lang="en-US" sz="2200" b="1" dirty="0"/>
          </a:p>
          <a:p>
            <a:r>
              <a:rPr lang="en-US" sz="2400" b="1" dirty="0" smtClean="0"/>
              <a:t>Device Pick up</a:t>
            </a:r>
          </a:p>
          <a:p>
            <a:r>
              <a:rPr lang="en-US" sz="2400" b="1" dirty="0" smtClean="0"/>
              <a:t>Test Device and Programs Log-in</a:t>
            </a:r>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86161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7280" y="1611085"/>
            <a:ext cx="10209349" cy="3614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8407" y="302769"/>
            <a:ext cx="10058400" cy="1160368"/>
          </a:xfrm>
        </p:spPr>
        <p:txBody>
          <a:bodyPr/>
          <a:lstStyle/>
          <a:p>
            <a:r>
              <a:rPr lang="en-US" dirty="0" smtClean="0">
                <a:effectLst>
                  <a:outerShdw blurRad="38100" dist="38100" dir="2700000" algn="tl">
                    <a:srgbClr val="000000">
                      <a:alpha val="43137"/>
                    </a:srgbClr>
                  </a:outerShdw>
                </a:effectLst>
              </a:rPr>
              <a:t>Steeped in History</a:t>
            </a:r>
            <a:endParaRPr lang="en-US" sz="4400" dirty="0">
              <a:effectLst>
                <a:outerShdw blurRad="38100" dist="38100" dir="2700000" algn="tl">
                  <a:srgbClr val="000000">
                    <a:alpha val="43137"/>
                  </a:srgbClr>
                </a:outerShdw>
              </a:effectLst>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730" y="371045"/>
            <a:ext cx="3525005" cy="22630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8141" t="10774" b="11811"/>
          <a:stretch/>
        </p:blipFill>
        <p:spPr>
          <a:xfrm>
            <a:off x="10022286" y="2798076"/>
            <a:ext cx="1685449" cy="1671623"/>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idx="1"/>
          </p:nvPr>
        </p:nvSpPr>
        <p:spPr>
          <a:xfrm>
            <a:off x="880304" y="1710944"/>
            <a:ext cx="10058400" cy="4023360"/>
          </a:xfrm>
        </p:spPr>
        <p:txBody>
          <a:bodyPr>
            <a:noAutofit/>
          </a:bodyPr>
          <a:lstStyle/>
          <a:p>
            <a:pPr marL="347663" indent="-347663">
              <a:lnSpc>
                <a:spcPct val="100000"/>
              </a:lnSpc>
              <a:spcBef>
                <a:spcPts val="0"/>
              </a:spcBef>
              <a:spcAft>
                <a:spcPts val="1000"/>
              </a:spcAft>
              <a:buFont typeface="Arial" panose="020B0604020202020204" pitchFamily="34" charset="0"/>
              <a:buChar char="•"/>
            </a:pPr>
            <a:r>
              <a:rPr lang="en-US" b="1" dirty="0" smtClean="0"/>
              <a:t>Manhattan Project</a:t>
            </a:r>
          </a:p>
          <a:p>
            <a:pPr marL="347663" indent="-347663">
              <a:lnSpc>
                <a:spcPct val="100000"/>
              </a:lnSpc>
              <a:spcBef>
                <a:spcPts val="0"/>
              </a:spcBef>
              <a:spcAft>
                <a:spcPts val="1000"/>
              </a:spcAft>
              <a:buFont typeface="Arial" panose="020B0604020202020204" pitchFamily="34" charset="0"/>
              <a:buChar char="•"/>
            </a:pPr>
            <a:r>
              <a:rPr lang="en-US" b="1" dirty="0" smtClean="0"/>
              <a:t>U.S. Atomic Energy Commission</a:t>
            </a:r>
          </a:p>
          <a:p>
            <a:pPr marL="347663" indent="-347663">
              <a:lnSpc>
                <a:spcPct val="100000"/>
              </a:lnSpc>
              <a:spcBef>
                <a:spcPts val="0"/>
              </a:spcBef>
              <a:spcAft>
                <a:spcPts val="1000"/>
              </a:spcAft>
              <a:buFont typeface="Arial" panose="020B0604020202020204" pitchFamily="34" charset="0"/>
              <a:buChar char="•"/>
            </a:pPr>
            <a:r>
              <a:rPr lang="en-US" b="1" dirty="0" smtClean="0"/>
              <a:t>U.S. Department of Energy</a:t>
            </a:r>
            <a:endParaRPr lang="en-US" dirty="0" smtClean="0"/>
          </a:p>
          <a:p>
            <a:pPr marL="798513" lvl="1" indent="-333375">
              <a:lnSpc>
                <a:spcPct val="100000"/>
              </a:lnSpc>
              <a:spcBef>
                <a:spcPts val="0"/>
              </a:spcBef>
              <a:spcAft>
                <a:spcPts val="1000"/>
              </a:spcAft>
              <a:buFont typeface="Courier New" panose="02070309020205020404" pitchFamily="49" charset="0"/>
              <a:buChar char="o"/>
            </a:pPr>
            <a:r>
              <a:rPr lang="en-US" dirty="0" smtClean="0"/>
              <a:t>Oak Ridge National Laboratory</a:t>
            </a:r>
          </a:p>
          <a:p>
            <a:pPr marL="798513" lvl="1" indent="-333375">
              <a:lnSpc>
                <a:spcPct val="100000"/>
              </a:lnSpc>
              <a:spcBef>
                <a:spcPts val="0"/>
              </a:spcBef>
              <a:spcAft>
                <a:spcPts val="1000"/>
              </a:spcAft>
              <a:buFont typeface="Courier New" panose="02070309020205020404" pitchFamily="49" charset="0"/>
              <a:buChar char="o"/>
            </a:pPr>
            <a:r>
              <a:rPr lang="en-US" dirty="0" smtClean="0"/>
              <a:t>Y-12 National Security Complex</a:t>
            </a:r>
          </a:p>
          <a:p>
            <a:pPr marL="798513" lvl="1" indent="-333375">
              <a:lnSpc>
                <a:spcPct val="100000"/>
              </a:lnSpc>
              <a:spcBef>
                <a:spcPts val="0"/>
              </a:spcBef>
              <a:spcAft>
                <a:spcPts val="1000"/>
              </a:spcAft>
              <a:buFont typeface="Courier New" panose="02070309020205020404" pitchFamily="49" charset="0"/>
              <a:buChar char="o"/>
            </a:pPr>
            <a:r>
              <a:rPr lang="en-US" dirty="0" smtClean="0"/>
              <a:t>Oak </a:t>
            </a:r>
            <a:r>
              <a:rPr lang="en-US" dirty="0"/>
              <a:t>Ridge Associated Universities </a:t>
            </a:r>
            <a:endParaRPr lang="en-US" dirty="0" smtClean="0"/>
          </a:p>
          <a:p>
            <a:pPr marL="347663" indent="-347663">
              <a:lnSpc>
                <a:spcPct val="100000"/>
              </a:lnSpc>
              <a:spcBef>
                <a:spcPts val="0"/>
              </a:spcBef>
              <a:spcAft>
                <a:spcPts val="1000"/>
              </a:spcAft>
              <a:buFont typeface="Arial" panose="020B0604020202020204" pitchFamily="34" charset="0"/>
              <a:buChar char="•"/>
            </a:pPr>
            <a:r>
              <a:rPr lang="en-US" b="1" i="1" dirty="0" smtClean="0">
                <a:effectLst>
                  <a:outerShdw blurRad="38100" dist="38100" dir="2700000" algn="tl">
                    <a:srgbClr val="000000">
                      <a:alpha val="43137"/>
                    </a:srgbClr>
                  </a:outerShdw>
                </a:effectLst>
              </a:rPr>
              <a:t>Science, Technology, Engineering, and Mathematics</a:t>
            </a:r>
            <a:endParaRPr lang="en-US" b="1" i="1" dirty="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1649" y="2782046"/>
            <a:ext cx="2534012" cy="168765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891" y="371045"/>
            <a:ext cx="2245821" cy="226305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6577" y="4617647"/>
            <a:ext cx="1983736" cy="1458873"/>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04633" y="4617647"/>
            <a:ext cx="1103102" cy="1470803"/>
          </a:xfrm>
          <a:prstGeom prst="rect">
            <a:avLst/>
          </a:prstGeom>
          <a:ln>
            <a:noFill/>
          </a:ln>
          <a:effectLst>
            <a:outerShdw blurRad="292100" dist="139700" dir="2700000" algn="tl" rotWithShape="0">
              <a:srgbClr val="333333">
                <a:alpha val="65000"/>
              </a:srgbClr>
            </a:outerShdw>
          </a:effectLst>
        </p:spPr>
      </p:pic>
      <p:sp>
        <p:nvSpPr>
          <p:cNvPr id="11" name="Subtitle 4"/>
          <p:cNvSpPr txBox="1">
            <a:spLocks/>
          </p:cNvSpPr>
          <p:nvPr/>
        </p:nvSpPr>
        <p:spPr>
          <a:xfrm>
            <a:off x="799691" y="363673"/>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smtClean="0">
                <a:solidFill>
                  <a:schemeClr val="bg1">
                    <a:lumMod val="50000"/>
                  </a:schemeClr>
                </a:solidFill>
                <a:effectLst>
                  <a:outerShdw blurRad="38100" dist="38100" dir="2700000" algn="tl">
                    <a:srgbClr val="000000">
                      <a:alpha val="43137"/>
                    </a:srgbClr>
                  </a:outerShdw>
                </a:effectLst>
                <a:latin typeface="+mj-lt"/>
              </a:rPr>
              <a:t>OAK RIDGE, TENNESSEE…</a:t>
            </a:r>
            <a:endParaRPr lang="en-US" i="1" dirty="0">
              <a:solidFill>
                <a:schemeClr val="bg1">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85945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7280" y="1611085"/>
            <a:ext cx="10209349" cy="3614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2379" y="343960"/>
            <a:ext cx="10058400" cy="715607"/>
          </a:xfrm>
        </p:spPr>
        <p:txBody>
          <a:bodyPr>
            <a:normAutofit/>
          </a:bodyPr>
          <a:lstStyle/>
          <a:p>
            <a:r>
              <a:rPr lang="en-US" dirty="0" smtClean="0">
                <a:effectLst>
                  <a:outerShdw blurRad="38100" dist="38100" dir="2700000" algn="tl">
                    <a:srgbClr val="000000">
                      <a:alpha val="43137"/>
                    </a:srgbClr>
                  </a:outerShdw>
                </a:effectLst>
              </a:rPr>
              <a:t>Oak Ridge Schools (ORS)</a:t>
            </a:r>
            <a:endParaRPr lang="en-US" sz="44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880305" y="1710944"/>
            <a:ext cx="6005566" cy="4660068"/>
          </a:xfrm>
        </p:spPr>
        <p:txBody>
          <a:bodyPr>
            <a:noAutofit/>
          </a:bodyPr>
          <a:lstStyle/>
          <a:p>
            <a:pPr marL="347663" indent="-347663">
              <a:lnSpc>
                <a:spcPct val="100000"/>
              </a:lnSpc>
              <a:spcBef>
                <a:spcPts val="0"/>
              </a:spcBef>
              <a:spcAft>
                <a:spcPts val="1000"/>
              </a:spcAft>
              <a:buFont typeface="Arial" panose="020B0604020202020204" pitchFamily="34" charset="0"/>
              <a:buChar char="•"/>
            </a:pPr>
            <a:r>
              <a:rPr lang="en-US" dirty="0" smtClean="0"/>
              <a:t> </a:t>
            </a:r>
            <a:r>
              <a:rPr lang="en-US" b="1" dirty="0" smtClean="0"/>
              <a:t>“</a:t>
            </a:r>
            <a:r>
              <a:rPr lang="en-US" b="1" dirty="0"/>
              <a:t>The children who were placed in (ORS) by scientists, engineers, craftsmen and others who brought their families to Oak Ridge to help win that awful war, were … given the best education possible</a:t>
            </a:r>
            <a:r>
              <a:rPr lang="en-US" b="1" dirty="0" smtClean="0"/>
              <a:t>...”</a:t>
            </a:r>
          </a:p>
          <a:p>
            <a:pPr marL="347663" indent="-347663">
              <a:lnSpc>
                <a:spcPct val="100000"/>
              </a:lnSpc>
              <a:spcBef>
                <a:spcPts val="0"/>
              </a:spcBef>
              <a:spcAft>
                <a:spcPts val="1000"/>
              </a:spcAft>
              <a:buFont typeface="Arial" panose="020B0604020202020204" pitchFamily="34" charset="0"/>
              <a:buChar char="•"/>
            </a:pPr>
            <a:r>
              <a:rPr lang="en-US" b="1" dirty="0" smtClean="0"/>
              <a:t>Then and now…</a:t>
            </a:r>
            <a:endParaRPr lang="en-US" dirty="0" smtClean="0"/>
          </a:p>
          <a:p>
            <a:pPr marL="798513" lvl="1" indent="-333375">
              <a:lnSpc>
                <a:spcPct val="100000"/>
              </a:lnSpc>
              <a:spcAft>
                <a:spcPts val="1000"/>
              </a:spcAft>
              <a:buFont typeface="Courier New" panose="02070309020205020404" pitchFamily="49" charset="0"/>
              <a:buChar char="o"/>
            </a:pPr>
            <a:r>
              <a:rPr lang="en-US" dirty="0" smtClean="0"/>
              <a:t>High academic standards</a:t>
            </a:r>
          </a:p>
          <a:p>
            <a:pPr marL="798513" lvl="1" indent="-333375">
              <a:lnSpc>
                <a:spcPct val="100000"/>
              </a:lnSpc>
              <a:spcAft>
                <a:spcPts val="1000"/>
              </a:spcAft>
              <a:buFont typeface="Courier New" panose="02070309020205020404" pitchFamily="49" charset="0"/>
              <a:buChar char="o"/>
            </a:pPr>
            <a:r>
              <a:rPr lang="en-US" dirty="0" smtClean="0"/>
              <a:t>Exceptional teachers</a:t>
            </a:r>
          </a:p>
          <a:p>
            <a:pPr marL="798513" lvl="1" indent="-333375">
              <a:lnSpc>
                <a:spcPct val="100000"/>
              </a:lnSpc>
              <a:spcAft>
                <a:spcPts val="1000"/>
              </a:spcAft>
              <a:buFont typeface="Courier New" panose="02070309020205020404" pitchFamily="49" charset="0"/>
              <a:buChar char="o"/>
            </a:pPr>
            <a:r>
              <a:rPr lang="en-US" dirty="0" smtClean="0"/>
              <a:t>High quality administrators</a:t>
            </a:r>
          </a:p>
          <a:p>
            <a:pPr marL="798513" lvl="1" indent="-333375">
              <a:lnSpc>
                <a:spcPct val="100000"/>
              </a:lnSpc>
              <a:spcAft>
                <a:spcPts val="1000"/>
              </a:spcAft>
              <a:buFont typeface="Courier New" panose="02070309020205020404" pitchFamily="49" charset="0"/>
              <a:buChar char="o"/>
            </a:pPr>
            <a:r>
              <a:rPr lang="en-US" dirty="0" smtClean="0"/>
              <a:t>Engaged parents</a:t>
            </a:r>
          </a:p>
          <a:p>
            <a:pPr marL="798513" lvl="1" indent="-333375">
              <a:lnSpc>
                <a:spcPct val="100000"/>
              </a:lnSpc>
              <a:spcAft>
                <a:spcPts val="1000"/>
              </a:spcAft>
              <a:buFont typeface="Courier New" panose="02070309020205020404" pitchFamily="49" charset="0"/>
              <a:buChar char="o"/>
            </a:pPr>
            <a:r>
              <a:rPr lang="en-US" dirty="0" smtClean="0"/>
              <a:t>Strong community</a:t>
            </a:r>
          </a:p>
          <a:p>
            <a:pPr marL="347663" lvl="1" indent="-347663">
              <a:lnSpc>
                <a:spcPct val="100000"/>
              </a:lnSpc>
              <a:spcAft>
                <a:spcPts val="1000"/>
              </a:spcAft>
              <a:buFont typeface="Arial" panose="020B0604020202020204" pitchFamily="34" charset="0"/>
              <a:buChar char="•"/>
            </a:pPr>
            <a:r>
              <a:rPr lang="en-US" sz="2000" b="1" i="1" dirty="0" smtClean="0">
                <a:effectLst>
                  <a:outerShdw blurRad="38100" dist="38100" dir="2700000" algn="tl">
                    <a:srgbClr val="000000">
                      <a:alpha val="43137"/>
                    </a:srgbClr>
                  </a:outerShdw>
                </a:effectLst>
              </a:rPr>
              <a:t>Unprecedented challenges</a:t>
            </a:r>
          </a:p>
        </p:txBody>
      </p:sp>
      <p:sp>
        <p:nvSpPr>
          <p:cNvPr id="11" name="Subtitle 4"/>
          <p:cNvSpPr txBox="1">
            <a:spLocks/>
          </p:cNvSpPr>
          <p:nvPr/>
        </p:nvSpPr>
        <p:spPr>
          <a:xfrm>
            <a:off x="799691" y="1092439"/>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smtClean="0">
                <a:solidFill>
                  <a:schemeClr val="bg1">
                    <a:lumMod val="50000"/>
                  </a:schemeClr>
                </a:solidFill>
                <a:effectLst>
                  <a:outerShdw blurRad="38100" dist="38100" dir="2700000" algn="tl">
                    <a:srgbClr val="000000">
                      <a:alpha val="43137"/>
                    </a:srgbClr>
                  </a:outerShdw>
                </a:effectLst>
                <a:latin typeface="+mj-lt"/>
              </a:rPr>
              <a:t>    EXCELLENCE IN EDUCATION SINCE 1943…</a:t>
            </a:r>
            <a:endParaRPr lang="en-US" i="1" dirty="0">
              <a:solidFill>
                <a:schemeClr val="bg1">
                  <a:lumMod val="50000"/>
                </a:schemeClr>
              </a:solidFill>
              <a:effectLst>
                <a:outerShdw blurRad="38100" dist="38100" dir="2700000" algn="tl">
                  <a:srgbClr val="000000">
                    <a:alpha val="43137"/>
                  </a:srgbClr>
                </a:outerShdw>
              </a:effectLst>
              <a:latin typeface="+mj-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805" y="465215"/>
            <a:ext cx="2855202" cy="229174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410" y="4540477"/>
            <a:ext cx="3944891" cy="153009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0313" y="2952534"/>
            <a:ext cx="3899104" cy="149041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18281" b="18812"/>
          <a:stretch/>
        </p:blipFill>
        <p:spPr>
          <a:xfrm>
            <a:off x="8801734" y="4540477"/>
            <a:ext cx="3069423" cy="1526613"/>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22500"/>
          <a:stretch/>
        </p:blipFill>
        <p:spPr>
          <a:xfrm>
            <a:off x="5422233" y="2952534"/>
            <a:ext cx="2408601" cy="1490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7925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ORS Digital Vision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endParaRPr lang="en-US" sz="3600" i="1" dirty="0" smtClean="0">
              <a:effectLst>
                <a:outerShdw blurRad="38100" dist="38100" dir="2700000" algn="tl">
                  <a:srgbClr val="000000">
                    <a:alpha val="43137"/>
                  </a:srgbClr>
                </a:outerShdw>
              </a:effectLst>
              <a:latin typeface="+mj-lt"/>
            </a:endParaRPr>
          </a:p>
          <a:p>
            <a:pPr algn="ctr"/>
            <a:r>
              <a:rPr lang="en-US" sz="3600" i="1" dirty="0" smtClean="0">
                <a:solidFill>
                  <a:schemeClr val="bg1">
                    <a:lumMod val="50000"/>
                  </a:schemeClr>
                </a:solidFill>
                <a:effectLst>
                  <a:outerShdw blurRad="38100" dist="38100" dir="2700000" algn="tl">
                    <a:srgbClr val="000000">
                      <a:alpha val="43137"/>
                    </a:srgbClr>
                  </a:outerShdw>
                </a:effectLst>
                <a:latin typeface="+mj-lt"/>
              </a:rPr>
              <a:t>Empower </a:t>
            </a:r>
            <a:r>
              <a:rPr lang="en-US" sz="3600" i="1" dirty="0">
                <a:solidFill>
                  <a:schemeClr val="bg1">
                    <a:lumMod val="50000"/>
                  </a:schemeClr>
                </a:solidFill>
                <a:effectLst>
                  <a:outerShdw blurRad="38100" dist="38100" dir="2700000" algn="tl">
                    <a:srgbClr val="000000">
                      <a:alpha val="43137"/>
                    </a:srgbClr>
                  </a:outerShdw>
                </a:effectLst>
                <a:latin typeface="+mj-lt"/>
              </a:rPr>
              <a:t>all Oak Ridge students with equitable access to digital learning opportunities; to innovate, design, collaborate, and ultimately succeed in local and global communities of the </a:t>
            </a:r>
            <a:r>
              <a:rPr lang="en-US" sz="3600" i="1" dirty="0" smtClean="0">
                <a:solidFill>
                  <a:schemeClr val="bg1">
                    <a:lumMod val="50000"/>
                  </a:schemeClr>
                </a:solidFill>
                <a:effectLst>
                  <a:outerShdw blurRad="38100" dist="38100" dir="2700000" algn="tl">
                    <a:srgbClr val="000000">
                      <a:alpha val="43137"/>
                    </a:srgbClr>
                  </a:outerShdw>
                </a:effectLst>
                <a:latin typeface="+mj-lt"/>
              </a:rPr>
              <a:t>future.</a:t>
            </a:r>
            <a:endParaRPr lang="en-US" sz="3600" i="1" dirty="0">
              <a:solidFill>
                <a:schemeClr val="bg1">
                  <a:lumMod val="50000"/>
                </a:schemeClr>
              </a:solidFill>
              <a:effectLst>
                <a:outerShdw blurRad="38100" dist="38100" dir="2700000" algn="tl">
                  <a:srgbClr val="000000">
                    <a:alpha val="43137"/>
                  </a:srgb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05307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 Believe…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938722"/>
            <a:ext cx="10953750" cy="4023360"/>
          </a:xfrm>
        </p:spPr>
        <p:txBody>
          <a:bodyPr>
            <a:normAutofit/>
          </a:bodyPr>
          <a:lstStyle/>
          <a:p>
            <a:pPr marL="457200" indent="-457200">
              <a:lnSpc>
                <a:spcPct val="100000"/>
              </a:lnSpc>
              <a:spcBef>
                <a:spcPts val="0"/>
              </a:spcBef>
              <a:spcAft>
                <a:spcPts val="1500"/>
              </a:spcAft>
              <a:buFont typeface="+mj-lt"/>
              <a:buAutoNum type="arabicPeriod"/>
            </a:pPr>
            <a:r>
              <a:rPr lang="en-US" sz="2400" dirty="0"/>
              <a:t>Learning should be student-centered; students should be given a voice and a choice.</a:t>
            </a:r>
          </a:p>
          <a:p>
            <a:pPr marL="457200" indent="-457200">
              <a:lnSpc>
                <a:spcPct val="100000"/>
              </a:lnSpc>
              <a:spcBef>
                <a:spcPts val="0"/>
              </a:spcBef>
              <a:spcAft>
                <a:spcPts val="1500"/>
              </a:spcAft>
              <a:buFont typeface="+mj-lt"/>
              <a:buAutoNum type="arabicPeriod"/>
            </a:pPr>
            <a:r>
              <a:rPr lang="en-US" sz="2400" dirty="0"/>
              <a:t>Students should be challenged with learning opportunities that sustain inquiry.</a:t>
            </a:r>
          </a:p>
          <a:p>
            <a:pPr marL="457200" indent="-457200">
              <a:lnSpc>
                <a:spcPct val="100000"/>
              </a:lnSpc>
              <a:spcBef>
                <a:spcPts val="0"/>
              </a:spcBef>
              <a:spcAft>
                <a:spcPts val="1500"/>
              </a:spcAft>
              <a:buFont typeface="+mj-lt"/>
              <a:buAutoNum type="arabicPeriod"/>
            </a:pPr>
            <a:r>
              <a:rPr lang="en-US" sz="2400" dirty="0"/>
              <a:t>Students should be creative, critical thinkers, problem </a:t>
            </a:r>
            <a:r>
              <a:rPr lang="en-US" sz="2400" dirty="0" smtClean="0"/>
              <a:t>solvers, </a:t>
            </a:r>
            <a:r>
              <a:rPr lang="en-US" sz="2400" dirty="0"/>
              <a:t>and communicative collaborators</a:t>
            </a:r>
            <a:r>
              <a:rPr lang="en-US" sz="2400" dirty="0" smtClean="0"/>
              <a: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34" y="3981450"/>
            <a:ext cx="5997908" cy="199149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292" y="3981450"/>
            <a:ext cx="3727914" cy="199865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55258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 Believe…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938722"/>
            <a:ext cx="11258550" cy="4023360"/>
          </a:xfrm>
        </p:spPr>
        <p:txBody>
          <a:bodyPr>
            <a:normAutofit/>
          </a:bodyPr>
          <a:lstStyle/>
          <a:p>
            <a:pPr marL="457200" indent="-457200">
              <a:lnSpc>
                <a:spcPct val="100000"/>
              </a:lnSpc>
              <a:spcBef>
                <a:spcPts val="0"/>
              </a:spcBef>
              <a:spcAft>
                <a:spcPts val="1500"/>
              </a:spcAft>
              <a:buFont typeface="+mj-lt"/>
              <a:buAutoNum type="arabicPeriod" startAt="4"/>
            </a:pPr>
            <a:r>
              <a:rPr lang="en-US" sz="2400" dirty="0"/>
              <a:t>Teachers should set the stage for students to be engaged in real-world problem solving.</a:t>
            </a:r>
          </a:p>
          <a:p>
            <a:pPr marL="457200" indent="-457200">
              <a:lnSpc>
                <a:spcPct val="100000"/>
              </a:lnSpc>
              <a:spcBef>
                <a:spcPts val="0"/>
              </a:spcBef>
              <a:spcAft>
                <a:spcPts val="1500"/>
              </a:spcAft>
              <a:buFont typeface="+mj-lt"/>
              <a:buAutoNum type="arabicPeriod" startAt="4"/>
            </a:pPr>
            <a:r>
              <a:rPr lang="en-US" sz="2400" dirty="0"/>
              <a:t>As physical education energizes bodies, a digital education energizes minds ready for the </a:t>
            </a:r>
            <a:r>
              <a:rPr lang="en-US" sz="2400" dirty="0" smtClean="0"/>
              <a:t>future.</a:t>
            </a:r>
          </a:p>
          <a:p>
            <a:pPr marL="457200" indent="-457200">
              <a:lnSpc>
                <a:spcPct val="100000"/>
              </a:lnSpc>
              <a:spcBef>
                <a:spcPts val="0"/>
              </a:spcBef>
              <a:spcAft>
                <a:spcPts val="1500"/>
              </a:spcAft>
              <a:buFont typeface="+mj-lt"/>
              <a:buAutoNum type="arabicPeriod" startAt="4"/>
            </a:pPr>
            <a:r>
              <a:rPr lang="en-US" sz="2400" dirty="0" smtClean="0"/>
              <a:t>The </a:t>
            </a:r>
            <a:r>
              <a:rPr lang="en-US" sz="2400" dirty="0"/>
              <a:t>future of education and business exists in a digital world. </a:t>
            </a:r>
            <a:endParaRPr lang="en-US" sz="2400" dirty="0" smtClean="0"/>
          </a:p>
          <a:p>
            <a:pPr marL="457200" indent="-457200">
              <a:lnSpc>
                <a:spcPct val="100000"/>
              </a:lnSpc>
              <a:spcBef>
                <a:spcPts val="0"/>
              </a:spcBef>
              <a:spcAft>
                <a:spcPts val="1500"/>
              </a:spcAft>
              <a:buFont typeface="+mj-lt"/>
              <a:buAutoNum type="arabicPeriod" startAt="4"/>
            </a:pPr>
            <a:r>
              <a:rPr lang="en-US" sz="2400" dirty="0" smtClean="0"/>
              <a:t>Students </a:t>
            </a:r>
            <a:r>
              <a:rPr lang="en-US" sz="2400" dirty="0"/>
              <a:t>are being prepared for jobs that currently do not exist.</a:t>
            </a:r>
          </a:p>
          <a:p>
            <a:pPr marL="457200" indent="-457200">
              <a:buFont typeface="+mj-lt"/>
              <a:buAutoNum type="arabicPeriod" startAt="4"/>
            </a:pP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461" r="17675"/>
          <a:stretch/>
        </p:blipFill>
        <p:spPr>
          <a:xfrm>
            <a:off x="5336363" y="4592237"/>
            <a:ext cx="2181283" cy="153648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144" t="5145"/>
          <a:stretch/>
        </p:blipFill>
        <p:spPr>
          <a:xfrm>
            <a:off x="7699596" y="4595329"/>
            <a:ext cx="2796140" cy="155087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40355"/>
          <a:stretch/>
        </p:blipFill>
        <p:spPr>
          <a:xfrm>
            <a:off x="1719671" y="4592236"/>
            <a:ext cx="3434742" cy="153648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15118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 Believe…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8722"/>
            <a:ext cx="11220450" cy="4023360"/>
          </a:xfrm>
        </p:spPr>
        <p:txBody>
          <a:bodyPr/>
          <a:lstStyle/>
          <a:p>
            <a:pPr marL="457200" indent="-457200">
              <a:lnSpc>
                <a:spcPct val="100000"/>
              </a:lnSpc>
              <a:spcBef>
                <a:spcPts val="0"/>
              </a:spcBef>
              <a:spcAft>
                <a:spcPts val="1500"/>
              </a:spcAft>
              <a:buFont typeface="+mj-lt"/>
              <a:buAutoNum type="arabicPeriod" startAt="8"/>
            </a:pPr>
            <a:r>
              <a:rPr lang="en-US" sz="2400" dirty="0" smtClean="0"/>
              <a:t>Technology </a:t>
            </a:r>
            <a:r>
              <a:rPr lang="en-US" sz="2400" dirty="0"/>
              <a:t>enables students to explore content with greater depth and breadth.</a:t>
            </a:r>
          </a:p>
          <a:p>
            <a:pPr marL="457200" indent="-457200">
              <a:lnSpc>
                <a:spcPct val="100000"/>
              </a:lnSpc>
              <a:spcBef>
                <a:spcPts val="0"/>
              </a:spcBef>
              <a:spcAft>
                <a:spcPts val="1500"/>
              </a:spcAft>
              <a:buFont typeface="+mj-lt"/>
              <a:buAutoNum type="arabicPeriod" startAt="8"/>
            </a:pPr>
            <a:r>
              <a:rPr lang="en-US" sz="2400" dirty="0"/>
              <a:t>The use of technology should allow for new learning tasks that were previously inconceivable.</a:t>
            </a:r>
          </a:p>
          <a:p>
            <a:pPr marL="457200" indent="-457200">
              <a:lnSpc>
                <a:spcPct val="100000"/>
              </a:lnSpc>
              <a:spcBef>
                <a:spcPts val="0"/>
              </a:spcBef>
              <a:spcAft>
                <a:spcPts val="1500"/>
              </a:spcAft>
              <a:buFont typeface="+mj-lt"/>
              <a:buAutoNum type="arabicPeriod" startAt="8"/>
            </a:pPr>
            <a:r>
              <a:rPr lang="en-US" sz="2400" dirty="0"/>
              <a:t>Providing digital tools for our students levels the playing field and offers them opportunities to access a wealth of global information that is not locally accessible.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30" y="4364763"/>
            <a:ext cx="3352191" cy="180049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922" y="4364763"/>
            <a:ext cx="3352191" cy="180049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03" y="4364762"/>
            <a:ext cx="3358297" cy="180049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74771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Receive a Technology Device</a:t>
            </a:r>
            <a:endParaRPr lang="en-US" dirty="0"/>
          </a:p>
        </p:txBody>
      </p:sp>
      <p:sp>
        <p:nvSpPr>
          <p:cNvPr id="3" name="Content Placeholder 2"/>
          <p:cNvSpPr>
            <a:spLocks noGrp="1"/>
          </p:cNvSpPr>
          <p:nvPr>
            <p:ph idx="1"/>
          </p:nvPr>
        </p:nvSpPr>
        <p:spPr/>
        <p:txBody>
          <a:bodyPr>
            <a:normAutofit/>
          </a:bodyPr>
          <a:lstStyle/>
          <a:p>
            <a:r>
              <a:rPr lang="en-US" sz="3200" b="1" dirty="0" smtClean="0"/>
              <a:t>Parents/Guardians must attend the training and information session, and must complete all required paperwork.</a:t>
            </a:r>
          </a:p>
          <a:p>
            <a:endParaRPr lang="en-US" sz="3200" b="1" dirty="0" smtClean="0"/>
          </a:p>
          <a:p>
            <a:r>
              <a:rPr lang="en-US" sz="3200" b="1" dirty="0" smtClean="0"/>
              <a:t>The ORS Technology Device Agreement and the CELA</a:t>
            </a:r>
            <a:r>
              <a:rPr lang="en-US" sz="3200" b="1" dirty="0" smtClean="0">
                <a:solidFill>
                  <a:schemeClr val="tx1"/>
                </a:solidFill>
              </a:rPr>
              <a:t> </a:t>
            </a:r>
            <a:r>
              <a:rPr lang="en-US" sz="3200" b="1" dirty="0" smtClean="0"/>
              <a:t>form</a:t>
            </a:r>
            <a:r>
              <a:rPr lang="en-US" sz="3200" b="1" dirty="0" smtClean="0">
                <a:solidFill>
                  <a:schemeClr val="tx1"/>
                </a:solidFill>
              </a:rPr>
              <a:t> </a:t>
            </a:r>
            <a:r>
              <a:rPr lang="en-US" sz="3200" b="1" dirty="0" smtClean="0"/>
              <a:t>must be completed before a device will be issued to the student</a:t>
            </a:r>
          </a:p>
        </p:txBody>
      </p:sp>
    </p:spTree>
    <p:extLst>
      <p:ext uri="{BB962C8B-B14F-4D97-AF65-F5344CB8AC3E}">
        <p14:creationId xmlns:p14="http://schemas.microsoft.com/office/powerpoint/2010/main" val="113909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6">
      <a:dk1>
        <a:srgbClr val="000000"/>
      </a:dk1>
      <a:lt1>
        <a:sysClr val="window" lastClr="FFFFFF"/>
      </a:lt1>
      <a:dk2>
        <a:srgbClr val="637052"/>
      </a:dk2>
      <a:lt2>
        <a:srgbClr val="CCDDEA"/>
      </a:lt2>
      <a:accent1>
        <a:srgbClr val="A5A5A5"/>
      </a:accent1>
      <a:accent2>
        <a:srgbClr val="6F1B1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989</TotalTime>
  <Words>2046</Words>
  <Application>Microsoft Office PowerPoint</Application>
  <PresentationFormat>Widescreen</PresentationFormat>
  <Paragraphs>206</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Retrospect</vt:lpstr>
      <vt:lpstr>Access Oak Ridge</vt:lpstr>
      <vt:lpstr>Today’s Agenda for  Device Deployment </vt:lpstr>
      <vt:lpstr>Steeped in History</vt:lpstr>
      <vt:lpstr>Oak Ridge Schools (ORS)</vt:lpstr>
      <vt:lpstr>ORS Digital Vision</vt:lpstr>
      <vt:lpstr>We Believe…</vt:lpstr>
      <vt:lpstr>We Believe…</vt:lpstr>
      <vt:lpstr>We Believe…</vt:lpstr>
      <vt:lpstr>To Receive a Technology Device</vt:lpstr>
      <vt:lpstr>     The Technology Device</vt:lpstr>
      <vt:lpstr>Device Care &amp; Maintenance</vt:lpstr>
      <vt:lpstr>Device Care &amp; Maintenance</vt:lpstr>
      <vt:lpstr>Device Use</vt:lpstr>
      <vt:lpstr>Device Use</vt:lpstr>
      <vt:lpstr>Return of Device </vt:lpstr>
      <vt:lpstr>Device Damage, Theft or Loss</vt:lpstr>
      <vt:lpstr>Device Theft, Loss or  Non-preventable Damage</vt:lpstr>
      <vt:lpstr>Device Preventable Damage</vt:lpstr>
      <vt:lpstr>Willful Device Damage/Negligence</vt:lpstr>
      <vt:lpstr>Internet Safety</vt:lpstr>
      <vt:lpstr>Opting Out</vt:lpstr>
      <vt:lpstr>Device Use in the Classroom</vt:lpstr>
      <vt:lpstr>Device Use in the Classroom</vt:lpstr>
      <vt:lpstr>Today’s Agenda for  Device Deployment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Roth</dc:creator>
  <cp:lastModifiedBy>Holly Cross</cp:lastModifiedBy>
  <cp:revision>179</cp:revision>
  <cp:lastPrinted>2015-08-24T15:17:57Z</cp:lastPrinted>
  <dcterms:created xsi:type="dcterms:W3CDTF">2015-08-13T20:47:47Z</dcterms:created>
  <dcterms:modified xsi:type="dcterms:W3CDTF">2017-03-29T15:41:50Z</dcterms:modified>
</cp:coreProperties>
</file>